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4"/>
  </p:notesMasterIdLst>
  <p:handoutMasterIdLst>
    <p:handoutMasterId r:id="rId65"/>
  </p:handoutMasterIdLst>
  <p:sldIdLst>
    <p:sldId id="335" r:id="rId5"/>
    <p:sldId id="336" r:id="rId6"/>
    <p:sldId id="337" r:id="rId7"/>
    <p:sldId id="339" r:id="rId8"/>
    <p:sldId id="348" r:id="rId9"/>
    <p:sldId id="353" r:id="rId10"/>
    <p:sldId id="354" r:id="rId11"/>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355" r:id="rId30"/>
    <p:sldId id="366" r:id="rId31"/>
    <p:sldId id="367" r:id="rId32"/>
    <p:sldId id="368" r:id="rId33"/>
    <p:sldId id="369" r:id="rId34"/>
    <p:sldId id="370" r:id="rId35"/>
    <p:sldId id="371" r:id="rId36"/>
    <p:sldId id="372" r:id="rId37"/>
    <p:sldId id="373" r:id="rId38"/>
    <p:sldId id="374" r:id="rId39"/>
    <p:sldId id="375" r:id="rId40"/>
    <p:sldId id="376" r:id="rId41"/>
    <p:sldId id="356" r:id="rId42"/>
    <p:sldId id="381" r:id="rId43"/>
    <p:sldId id="384" r:id="rId44"/>
    <p:sldId id="385" r:id="rId45"/>
    <p:sldId id="386" r:id="rId46"/>
    <p:sldId id="274" r:id="rId47"/>
    <p:sldId id="387" r:id="rId48"/>
    <p:sldId id="388" r:id="rId49"/>
    <p:sldId id="389" r:id="rId50"/>
    <p:sldId id="390" r:id="rId51"/>
    <p:sldId id="391" r:id="rId52"/>
    <p:sldId id="392" r:id="rId53"/>
    <p:sldId id="357" r:id="rId54"/>
    <p:sldId id="359" r:id="rId55"/>
    <p:sldId id="361" r:id="rId56"/>
    <p:sldId id="362" r:id="rId57"/>
    <p:sldId id="363" r:id="rId58"/>
    <p:sldId id="364" r:id="rId59"/>
    <p:sldId id="365" r:id="rId60"/>
    <p:sldId id="377" r:id="rId61"/>
    <p:sldId id="360" r:id="rId62"/>
    <p:sldId id="34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4E42E0-1050-480A-B79F-097A2172546C}" v="27" dt="2024-10-23T22:15:59.867"/>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408" autoAdjust="0"/>
  </p:normalViewPr>
  <p:slideViewPr>
    <p:cSldViewPr snapToGrid="0">
      <p:cViewPr varScale="1">
        <p:scale>
          <a:sx n="113" d="100"/>
          <a:sy n="113" d="100"/>
        </p:scale>
        <p:origin x="560" y="18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shahjalalprodhania@gmail.com" userId="70ee16c16e6fb4eb" providerId="LiveId" clId="{CC4E42E0-1050-480A-B79F-097A2172546C}"/>
    <pc:docChg chg="undo custSel addSld delSld modSld">
      <pc:chgData name="mohammadshahjalalprodhania@gmail.com" userId="70ee16c16e6fb4eb" providerId="LiveId" clId="{CC4E42E0-1050-480A-B79F-097A2172546C}" dt="2024-10-23T22:43:05.187" v="2610" actId="1035"/>
      <pc:docMkLst>
        <pc:docMk/>
      </pc:docMkLst>
      <pc:sldChg chg="modSp add mod setBg">
        <pc:chgData name="mohammadshahjalalprodhania@gmail.com" userId="70ee16c16e6fb4eb" providerId="LiveId" clId="{CC4E42E0-1050-480A-B79F-097A2172546C}" dt="2024-10-23T20:18:25.553" v="928" actId="404"/>
        <pc:sldMkLst>
          <pc:docMk/>
          <pc:sldMk cId="0" sldId="256"/>
        </pc:sldMkLst>
        <pc:spChg chg="mod">
          <ac:chgData name="mohammadshahjalalprodhania@gmail.com" userId="70ee16c16e6fb4eb" providerId="LiveId" clId="{CC4E42E0-1050-480A-B79F-097A2172546C}" dt="2024-10-23T20:18:25.553" v="928" actId="404"/>
          <ac:spMkLst>
            <pc:docMk/>
            <pc:sldMk cId="0" sldId="256"/>
            <ac:spMk id="11" creationId="{00000000-0000-0000-0000-000000000000}"/>
          </ac:spMkLst>
        </pc:spChg>
      </pc:sldChg>
      <pc:sldChg chg="modSp add mod setBg">
        <pc:chgData name="mohammadshahjalalprodhania@gmail.com" userId="70ee16c16e6fb4eb" providerId="LiveId" clId="{CC4E42E0-1050-480A-B79F-097A2172546C}" dt="2024-10-23T20:19:57.707" v="937" actId="404"/>
        <pc:sldMkLst>
          <pc:docMk/>
          <pc:sldMk cId="0" sldId="257"/>
        </pc:sldMkLst>
        <pc:spChg chg="mod">
          <ac:chgData name="mohammadshahjalalprodhania@gmail.com" userId="70ee16c16e6fb4eb" providerId="LiveId" clId="{CC4E42E0-1050-480A-B79F-097A2172546C}" dt="2024-10-23T20:19:03.291" v="931" actId="14100"/>
          <ac:spMkLst>
            <pc:docMk/>
            <pc:sldMk cId="0" sldId="257"/>
            <ac:spMk id="2" creationId="{00000000-0000-0000-0000-000000000000}"/>
          </ac:spMkLst>
        </pc:spChg>
        <pc:spChg chg="mod">
          <ac:chgData name="mohammadshahjalalprodhania@gmail.com" userId="70ee16c16e6fb4eb" providerId="LiveId" clId="{CC4E42E0-1050-480A-B79F-097A2172546C}" dt="2024-10-23T20:19:57.707" v="937" actId="404"/>
          <ac:spMkLst>
            <pc:docMk/>
            <pc:sldMk cId="0" sldId="257"/>
            <ac:spMk id="5" creationId="{00000000-0000-0000-0000-000000000000}"/>
          </ac:spMkLst>
        </pc:spChg>
        <pc:spChg chg="mod">
          <ac:chgData name="mohammadshahjalalprodhania@gmail.com" userId="70ee16c16e6fb4eb" providerId="LiveId" clId="{CC4E42E0-1050-480A-B79F-097A2172546C}" dt="2024-10-23T20:19:57.707" v="937" actId="404"/>
          <ac:spMkLst>
            <pc:docMk/>
            <pc:sldMk cId="0" sldId="257"/>
            <ac:spMk id="9" creationId="{00000000-0000-0000-0000-000000000000}"/>
          </ac:spMkLst>
        </pc:spChg>
        <pc:spChg chg="mod">
          <ac:chgData name="mohammadshahjalalprodhania@gmail.com" userId="70ee16c16e6fb4eb" providerId="LiveId" clId="{CC4E42E0-1050-480A-B79F-097A2172546C}" dt="2024-10-23T20:19:57.707" v="937" actId="404"/>
          <ac:spMkLst>
            <pc:docMk/>
            <pc:sldMk cId="0" sldId="257"/>
            <ac:spMk id="12" creationId="{00000000-0000-0000-0000-000000000000}"/>
          </ac:spMkLst>
        </pc:spChg>
        <pc:spChg chg="mod">
          <ac:chgData name="mohammadshahjalalprodhania@gmail.com" userId="70ee16c16e6fb4eb" providerId="LiveId" clId="{CC4E42E0-1050-480A-B79F-097A2172546C}" dt="2024-10-23T20:19:57.707" v="937" actId="404"/>
          <ac:spMkLst>
            <pc:docMk/>
            <pc:sldMk cId="0" sldId="257"/>
            <ac:spMk id="15" creationId="{00000000-0000-0000-0000-000000000000}"/>
          </ac:spMkLst>
        </pc:spChg>
      </pc:sldChg>
      <pc:sldChg chg="modSp add mod setBg">
        <pc:chgData name="mohammadshahjalalprodhania@gmail.com" userId="70ee16c16e6fb4eb" providerId="LiveId" clId="{CC4E42E0-1050-480A-B79F-097A2172546C}" dt="2024-10-23T20:17:59.966" v="922" actId="1076"/>
        <pc:sldMkLst>
          <pc:docMk/>
          <pc:sldMk cId="0" sldId="258"/>
        </pc:sldMkLst>
        <pc:spChg chg="mod">
          <ac:chgData name="mohammadshahjalalprodhania@gmail.com" userId="70ee16c16e6fb4eb" providerId="LiveId" clId="{CC4E42E0-1050-480A-B79F-097A2172546C}" dt="2024-10-23T20:17:59.966" v="922" actId="1076"/>
          <ac:spMkLst>
            <pc:docMk/>
            <pc:sldMk cId="0" sldId="258"/>
            <ac:spMk id="5" creationId="{00000000-0000-0000-0000-000000000000}"/>
          </ac:spMkLst>
        </pc:spChg>
      </pc:sldChg>
      <pc:sldChg chg="add setBg">
        <pc:chgData name="mohammadshahjalalprodhania@gmail.com" userId="70ee16c16e6fb4eb" providerId="LiveId" clId="{CC4E42E0-1050-480A-B79F-097A2172546C}" dt="2024-10-23T20:16:28.929" v="920"/>
        <pc:sldMkLst>
          <pc:docMk/>
          <pc:sldMk cId="0" sldId="259"/>
        </pc:sldMkLst>
      </pc:sldChg>
      <pc:sldChg chg="add setBg">
        <pc:chgData name="mohammadshahjalalprodhania@gmail.com" userId="70ee16c16e6fb4eb" providerId="LiveId" clId="{CC4E42E0-1050-480A-B79F-097A2172546C}" dt="2024-10-23T20:16:28.929" v="920"/>
        <pc:sldMkLst>
          <pc:docMk/>
          <pc:sldMk cId="0" sldId="260"/>
        </pc:sldMkLst>
      </pc:sldChg>
      <pc:sldChg chg="modSp add mod setBg">
        <pc:chgData name="mohammadshahjalalprodhania@gmail.com" userId="70ee16c16e6fb4eb" providerId="LiveId" clId="{CC4E42E0-1050-480A-B79F-097A2172546C}" dt="2024-10-23T20:20:42.651" v="941" actId="2711"/>
        <pc:sldMkLst>
          <pc:docMk/>
          <pc:sldMk cId="0" sldId="261"/>
        </pc:sldMkLst>
        <pc:spChg chg="mod">
          <ac:chgData name="mohammadshahjalalprodhania@gmail.com" userId="70ee16c16e6fb4eb" providerId="LiveId" clId="{CC4E42E0-1050-480A-B79F-097A2172546C}" dt="2024-10-23T20:20:21.456" v="938" actId="108"/>
          <ac:spMkLst>
            <pc:docMk/>
            <pc:sldMk cId="0" sldId="261"/>
            <ac:spMk id="15" creationId="{00000000-0000-0000-0000-000000000000}"/>
          </ac:spMkLst>
        </pc:spChg>
        <pc:spChg chg="mod">
          <ac:chgData name="mohammadshahjalalprodhania@gmail.com" userId="70ee16c16e6fb4eb" providerId="LiveId" clId="{CC4E42E0-1050-480A-B79F-097A2172546C}" dt="2024-10-23T20:20:28.795" v="939" actId="2711"/>
          <ac:spMkLst>
            <pc:docMk/>
            <pc:sldMk cId="0" sldId="261"/>
            <ac:spMk id="16" creationId="{00000000-0000-0000-0000-000000000000}"/>
          </ac:spMkLst>
        </pc:spChg>
        <pc:spChg chg="mod">
          <ac:chgData name="mohammadshahjalalprodhania@gmail.com" userId="70ee16c16e6fb4eb" providerId="LiveId" clId="{CC4E42E0-1050-480A-B79F-097A2172546C}" dt="2024-10-23T20:20:28.795" v="939" actId="2711"/>
          <ac:spMkLst>
            <pc:docMk/>
            <pc:sldMk cId="0" sldId="261"/>
            <ac:spMk id="17" creationId="{00000000-0000-0000-0000-000000000000}"/>
          </ac:spMkLst>
        </pc:spChg>
        <pc:spChg chg="mod">
          <ac:chgData name="mohammadshahjalalprodhania@gmail.com" userId="70ee16c16e6fb4eb" providerId="LiveId" clId="{CC4E42E0-1050-480A-B79F-097A2172546C}" dt="2024-10-23T20:20:42.651" v="941" actId="2711"/>
          <ac:spMkLst>
            <pc:docMk/>
            <pc:sldMk cId="0" sldId="261"/>
            <ac:spMk id="18" creationId="{00000000-0000-0000-0000-000000000000}"/>
          </ac:spMkLst>
        </pc:spChg>
      </pc:sldChg>
      <pc:sldChg chg="add setBg">
        <pc:chgData name="mohammadshahjalalprodhania@gmail.com" userId="70ee16c16e6fb4eb" providerId="LiveId" clId="{CC4E42E0-1050-480A-B79F-097A2172546C}" dt="2024-10-23T20:16:28.929" v="920"/>
        <pc:sldMkLst>
          <pc:docMk/>
          <pc:sldMk cId="0" sldId="262"/>
        </pc:sldMkLst>
      </pc:sldChg>
      <pc:sldChg chg="modSp add mod setBg">
        <pc:chgData name="mohammadshahjalalprodhania@gmail.com" userId="70ee16c16e6fb4eb" providerId="LiveId" clId="{CC4E42E0-1050-480A-B79F-097A2172546C}" dt="2024-10-23T20:21:22.742" v="945" actId="2711"/>
        <pc:sldMkLst>
          <pc:docMk/>
          <pc:sldMk cId="0" sldId="263"/>
        </pc:sldMkLst>
        <pc:spChg chg="mod">
          <ac:chgData name="mohammadshahjalalprodhania@gmail.com" userId="70ee16c16e6fb4eb" providerId="LiveId" clId="{CC4E42E0-1050-480A-B79F-097A2172546C}" dt="2024-10-23T20:21:06.205" v="942" actId="108"/>
          <ac:spMkLst>
            <pc:docMk/>
            <pc:sldMk cId="0" sldId="263"/>
            <ac:spMk id="15" creationId="{00000000-0000-0000-0000-000000000000}"/>
          </ac:spMkLst>
        </pc:spChg>
        <pc:spChg chg="mod">
          <ac:chgData name="mohammadshahjalalprodhania@gmail.com" userId="70ee16c16e6fb4eb" providerId="LiveId" clId="{CC4E42E0-1050-480A-B79F-097A2172546C}" dt="2024-10-23T20:21:10.705" v="943" actId="2711"/>
          <ac:spMkLst>
            <pc:docMk/>
            <pc:sldMk cId="0" sldId="263"/>
            <ac:spMk id="16" creationId="{00000000-0000-0000-0000-000000000000}"/>
          </ac:spMkLst>
        </pc:spChg>
        <pc:spChg chg="mod">
          <ac:chgData name="mohammadshahjalalprodhania@gmail.com" userId="70ee16c16e6fb4eb" providerId="LiveId" clId="{CC4E42E0-1050-480A-B79F-097A2172546C}" dt="2024-10-23T20:21:10.705" v="943" actId="2711"/>
          <ac:spMkLst>
            <pc:docMk/>
            <pc:sldMk cId="0" sldId="263"/>
            <ac:spMk id="17" creationId="{00000000-0000-0000-0000-000000000000}"/>
          </ac:spMkLst>
        </pc:spChg>
        <pc:spChg chg="mod">
          <ac:chgData name="mohammadshahjalalprodhania@gmail.com" userId="70ee16c16e6fb4eb" providerId="LiveId" clId="{CC4E42E0-1050-480A-B79F-097A2172546C}" dt="2024-10-23T20:21:22.742" v="945" actId="2711"/>
          <ac:spMkLst>
            <pc:docMk/>
            <pc:sldMk cId="0" sldId="263"/>
            <ac:spMk id="18" creationId="{00000000-0000-0000-0000-000000000000}"/>
          </ac:spMkLst>
        </pc:spChg>
      </pc:sldChg>
      <pc:sldChg chg="modSp add mod setBg">
        <pc:chgData name="mohammadshahjalalprodhania@gmail.com" userId="70ee16c16e6fb4eb" providerId="LiveId" clId="{CC4E42E0-1050-480A-B79F-097A2172546C}" dt="2024-10-23T22:01:26.415" v="1628" actId="14100"/>
        <pc:sldMkLst>
          <pc:docMk/>
          <pc:sldMk cId="0" sldId="264"/>
        </pc:sldMkLst>
        <pc:spChg chg="mod">
          <ac:chgData name="mohammadshahjalalprodhania@gmail.com" userId="70ee16c16e6fb4eb" providerId="LiveId" clId="{CC4E42E0-1050-480A-B79F-097A2172546C}" dt="2024-10-23T22:00:35.494" v="1624" actId="20577"/>
          <ac:spMkLst>
            <pc:docMk/>
            <pc:sldMk cId="0" sldId="264"/>
            <ac:spMk id="2" creationId="{00000000-0000-0000-0000-000000000000}"/>
          </ac:spMkLst>
        </pc:spChg>
        <pc:spChg chg="mod">
          <ac:chgData name="mohammadshahjalalprodhania@gmail.com" userId="70ee16c16e6fb4eb" providerId="LiveId" clId="{CC4E42E0-1050-480A-B79F-097A2172546C}" dt="2024-10-23T22:01:26.415" v="1628" actId="14100"/>
          <ac:spMkLst>
            <pc:docMk/>
            <pc:sldMk cId="0" sldId="264"/>
            <ac:spMk id="5" creationId="{00000000-0000-0000-0000-000000000000}"/>
          </ac:spMkLst>
        </pc:spChg>
        <pc:grpChg chg="mod">
          <ac:chgData name="mohammadshahjalalprodhania@gmail.com" userId="70ee16c16e6fb4eb" providerId="LiveId" clId="{CC4E42E0-1050-480A-B79F-097A2172546C}" dt="2024-10-23T22:01:22.872" v="1627" actId="14100"/>
          <ac:grpSpMkLst>
            <pc:docMk/>
            <pc:sldMk cId="0" sldId="264"/>
            <ac:grpSpMk id="3" creationId="{00000000-0000-0000-0000-000000000000}"/>
          </ac:grpSpMkLst>
        </pc:grpChg>
      </pc:sldChg>
      <pc:sldChg chg="add setBg">
        <pc:chgData name="mohammadshahjalalprodhania@gmail.com" userId="70ee16c16e6fb4eb" providerId="LiveId" clId="{CC4E42E0-1050-480A-B79F-097A2172546C}" dt="2024-10-23T22:00:08.246" v="1618"/>
        <pc:sldMkLst>
          <pc:docMk/>
          <pc:sldMk cId="0" sldId="265"/>
        </pc:sldMkLst>
      </pc:sldChg>
      <pc:sldChg chg="modSp add mod setBg">
        <pc:chgData name="mohammadshahjalalprodhania@gmail.com" userId="70ee16c16e6fb4eb" providerId="LiveId" clId="{CC4E42E0-1050-480A-B79F-097A2172546C}" dt="2024-10-23T22:02:20.737" v="1631" actId="14100"/>
        <pc:sldMkLst>
          <pc:docMk/>
          <pc:sldMk cId="0" sldId="266"/>
        </pc:sldMkLst>
        <pc:spChg chg="mod">
          <ac:chgData name="mohammadshahjalalprodhania@gmail.com" userId="70ee16c16e6fb4eb" providerId="LiveId" clId="{CC4E42E0-1050-480A-B79F-097A2172546C}" dt="2024-10-23T22:02:10.364" v="1629" actId="108"/>
          <ac:spMkLst>
            <pc:docMk/>
            <pc:sldMk cId="0" sldId="266"/>
            <ac:spMk id="13" creationId="{00000000-0000-0000-0000-000000000000}"/>
          </ac:spMkLst>
        </pc:spChg>
        <pc:spChg chg="mod">
          <ac:chgData name="mohammadshahjalalprodhania@gmail.com" userId="70ee16c16e6fb4eb" providerId="LiveId" clId="{CC4E42E0-1050-480A-B79F-097A2172546C}" dt="2024-10-23T22:02:20.737" v="1631" actId="14100"/>
          <ac:spMkLst>
            <pc:docMk/>
            <pc:sldMk cId="0" sldId="266"/>
            <ac:spMk id="14" creationId="{00000000-0000-0000-0000-000000000000}"/>
          </ac:spMkLst>
        </pc:spChg>
        <pc:spChg chg="mod">
          <ac:chgData name="mohammadshahjalalprodhania@gmail.com" userId="70ee16c16e6fb4eb" providerId="LiveId" clId="{CC4E42E0-1050-480A-B79F-097A2172546C}" dt="2024-10-23T22:02:20.737" v="1631" actId="14100"/>
          <ac:spMkLst>
            <pc:docMk/>
            <pc:sldMk cId="0" sldId="266"/>
            <ac:spMk id="15" creationId="{00000000-0000-0000-0000-000000000000}"/>
          </ac:spMkLst>
        </pc:spChg>
        <pc:spChg chg="mod">
          <ac:chgData name="mohammadshahjalalprodhania@gmail.com" userId="70ee16c16e6fb4eb" providerId="LiveId" clId="{CC4E42E0-1050-480A-B79F-097A2172546C}" dt="2024-10-23T22:02:20.737" v="1631" actId="14100"/>
          <ac:spMkLst>
            <pc:docMk/>
            <pc:sldMk cId="0" sldId="266"/>
            <ac:spMk id="17" creationId="{00000000-0000-0000-0000-000000000000}"/>
          </ac:spMkLst>
        </pc:spChg>
      </pc:sldChg>
      <pc:sldChg chg="modSp add mod setBg">
        <pc:chgData name="mohammadshahjalalprodhania@gmail.com" userId="70ee16c16e6fb4eb" providerId="LiveId" clId="{CC4E42E0-1050-480A-B79F-097A2172546C}" dt="2024-10-23T22:02:47.653" v="1636" actId="404"/>
        <pc:sldMkLst>
          <pc:docMk/>
          <pc:sldMk cId="0" sldId="267"/>
        </pc:sldMkLst>
        <pc:spChg chg="mod">
          <ac:chgData name="mohammadshahjalalprodhania@gmail.com" userId="70ee16c16e6fb4eb" providerId="LiveId" clId="{CC4E42E0-1050-480A-B79F-097A2172546C}" dt="2024-10-23T22:02:47.653" v="1636" actId="404"/>
          <ac:spMkLst>
            <pc:docMk/>
            <pc:sldMk cId="0" sldId="267"/>
            <ac:spMk id="7" creationId="{00000000-0000-0000-0000-000000000000}"/>
          </ac:spMkLst>
        </pc:spChg>
      </pc:sldChg>
      <pc:sldChg chg="modSp add mod setBg">
        <pc:chgData name="mohammadshahjalalprodhania@gmail.com" userId="70ee16c16e6fb4eb" providerId="LiveId" clId="{CC4E42E0-1050-480A-B79F-097A2172546C}" dt="2024-10-23T22:03:09.104" v="1639" actId="14100"/>
        <pc:sldMkLst>
          <pc:docMk/>
          <pc:sldMk cId="0" sldId="268"/>
        </pc:sldMkLst>
        <pc:spChg chg="mod">
          <ac:chgData name="mohammadshahjalalprodhania@gmail.com" userId="70ee16c16e6fb4eb" providerId="LiveId" clId="{CC4E42E0-1050-480A-B79F-097A2172546C}" dt="2024-10-23T22:03:02.027" v="1637" actId="108"/>
          <ac:spMkLst>
            <pc:docMk/>
            <pc:sldMk cId="0" sldId="268"/>
            <ac:spMk id="13" creationId="{00000000-0000-0000-0000-000000000000}"/>
          </ac:spMkLst>
        </pc:spChg>
        <pc:spChg chg="mod">
          <ac:chgData name="mohammadshahjalalprodhania@gmail.com" userId="70ee16c16e6fb4eb" providerId="LiveId" clId="{CC4E42E0-1050-480A-B79F-097A2172546C}" dt="2024-10-23T22:03:09.104" v="1639" actId="14100"/>
          <ac:spMkLst>
            <pc:docMk/>
            <pc:sldMk cId="0" sldId="268"/>
            <ac:spMk id="14" creationId="{00000000-0000-0000-0000-000000000000}"/>
          </ac:spMkLst>
        </pc:spChg>
        <pc:spChg chg="mod">
          <ac:chgData name="mohammadshahjalalprodhania@gmail.com" userId="70ee16c16e6fb4eb" providerId="LiveId" clId="{CC4E42E0-1050-480A-B79F-097A2172546C}" dt="2024-10-23T22:03:09.104" v="1639" actId="14100"/>
          <ac:spMkLst>
            <pc:docMk/>
            <pc:sldMk cId="0" sldId="268"/>
            <ac:spMk id="15" creationId="{00000000-0000-0000-0000-000000000000}"/>
          </ac:spMkLst>
        </pc:spChg>
      </pc:sldChg>
      <pc:sldChg chg="modSp add mod setBg">
        <pc:chgData name="mohammadshahjalalprodhania@gmail.com" userId="70ee16c16e6fb4eb" providerId="LiveId" clId="{CC4E42E0-1050-480A-B79F-097A2172546C}" dt="2024-10-23T22:03:28.146" v="1642" actId="1076"/>
        <pc:sldMkLst>
          <pc:docMk/>
          <pc:sldMk cId="0" sldId="269"/>
        </pc:sldMkLst>
        <pc:spChg chg="mod">
          <ac:chgData name="mohammadshahjalalprodhania@gmail.com" userId="70ee16c16e6fb4eb" providerId="LiveId" clId="{CC4E42E0-1050-480A-B79F-097A2172546C}" dt="2024-10-23T22:03:26.432" v="1641" actId="2711"/>
          <ac:spMkLst>
            <pc:docMk/>
            <pc:sldMk cId="0" sldId="269"/>
            <ac:spMk id="5" creationId="{00000000-0000-0000-0000-000000000000}"/>
          </ac:spMkLst>
        </pc:spChg>
        <pc:spChg chg="mod">
          <ac:chgData name="mohammadshahjalalprodhania@gmail.com" userId="70ee16c16e6fb4eb" providerId="LiveId" clId="{CC4E42E0-1050-480A-B79F-097A2172546C}" dt="2024-10-23T22:03:26.432" v="1641" actId="2711"/>
          <ac:spMkLst>
            <pc:docMk/>
            <pc:sldMk cId="0" sldId="269"/>
            <ac:spMk id="8" creationId="{00000000-0000-0000-0000-000000000000}"/>
          </ac:spMkLst>
        </pc:spChg>
        <pc:spChg chg="mod">
          <ac:chgData name="mohammadshahjalalprodhania@gmail.com" userId="70ee16c16e6fb4eb" providerId="LiveId" clId="{CC4E42E0-1050-480A-B79F-097A2172546C}" dt="2024-10-23T22:03:21.523" v="1640" actId="108"/>
          <ac:spMkLst>
            <pc:docMk/>
            <pc:sldMk cId="0" sldId="269"/>
            <ac:spMk id="9" creationId="{00000000-0000-0000-0000-000000000000}"/>
          </ac:spMkLst>
        </pc:spChg>
        <pc:spChg chg="mod">
          <ac:chgData name="mohammadshahjalalprodhania@gmail.com" userId="70ee16c16e6fb4eb" providerId="LiveId" clId="{CC4E42E0-1050-480A-B79F-097A2172546C}" dt="2024-10-23T22:03:28.146" v="1642" actId="1076"/>
          <ac:spMkLst>
            <pc:docMk/>
            <pc:sldMk cId="0" sldId="269"/>
            <ac:spMk id="10" creationId="{00000000-0000-0000-0000-000000000000}"/>
          </ac:spMkLst>
        </pc:spChg>
      </pc:sldChg>
      <pc:sldChg chg="add setBg">
        <pc:chgData name="mohammadshahjalalprodhania@gmail.com" userId="70ee16c16e6fb4eb" providerId="LiveId" clId="{CC4E42E0-1050-480A-B79F-097A2172546C}" dt="2024-10-23T22:00:08.246" v="1618"/>
        <pc:sldMkLst>
          <pc:docMk/>
          <pc:sldMk cId="0" sldId="270"/>
        </pc:sldMkLst>
      </pc:sldChg>
      <pc:sldChg chg="add setBg">
        <pc:chgData name="mohammadshahjalalprodhania@gmail.com" userId="70ee16c16e6fb4eb" providerId="LiveId" clId="{CC4E42E0-1050-480A-B79F-097A2172546C}" dt="2024-10-23T22:00:08.246" v="1618"/>
        <pc:sldMkLst>
          <pc:docMk/>
          <pc:sldMk cId="0" sldId="271"/>
        </pc:sldMkLst>
      </pc:sldChg>
      <pc:sldChg chg="modSp add mod setBg">
        <pc:chgData name="mohammadshahjalalprodhania@gmail.com" userId="70ee16c16e6fb4eb" providerId="LiveId" clId="{CC4E42E0-1050-480A-B79F-097A2172546C}" dt="2024-10-23T22:04:11.396" v="1646" actId="108"/>
        <pc:sldMkLst>
          <pc:docMk/>
          <pc:sldMk cId="0" sldId="272"/>
        </pc:sldMkLst>
        <pc:spChg chg="mod">
          <ac:chgData name="mohammadshahjalalprodhania@gmail.com" userId="70ee16c16e6fb4eb" providerId="LiveId" clId="{CC4E42E0-1050-480A-B79F-097A2172546C}" dt="2024-10-23T22:03:50.235" v="1644" actId="2711"/>
          <ac:spMkLst>
            <pc:docMk/>
            <pc:sldMk cId="0" sldId="272"/>
            <ac:spMk id="6" creationId="{00000000-0000-0000-0000-000000000000}"/>
          </ac:spMkLst>
        </pc:spChg>
        <pc:spChg chg="mod">
          <ac:chgData name="mohammadshahjalalprodhania@gmail.com" userId="70ee16c16e6fb4eb" providerId="LiveId" clId="{CC4E42E0-1050-480A-B79F-097A2172546C}" dt="2024-10-23T22:04:11.396" v="1646" actId="108"/>
          <ac:spMkLst>
            <pc:docMk/>
            <pc:sldMk cId="0" sldId="272"/>
            <ac:spMk id="7" creationId="{00000000-0000-0000-0000-000000000000}"/>
          </ac:spMkLst>
        </pc:spChg>
        <pc:spChg chg="mod">
          <ac:chgData name="mohammadshahjalalprodhania@gmail.com" userId="70ee16c16e6fb4eb" providerId="LiveId" clId="{CC4E42E0-1050-480A-B79F-097A2172546C}" dt="2024-10-23T22:03:44.310" v="1643" actId="2711"/>
          <ac:spMkLst>
            <pc:docMk/>
            <pc:sldMk cId="0" sldId="272"/>
            <ac:spMk id="10" creationId="{00000000-0000-0000-0000-000000000000}"/>
          </ac:spMkLst>
        </pc:spChg>
        <pc:spChg chg="mod">
          <ac:chgData name="mohammadshahjalalprodhania@gmail.com" userId="70ee16c16e6fb4eb" providerId="LiveId" clId="{CC4E42E0-1050-480A-B79F-097A2172546C}" dt="2024-10-23T22:03:44.310" v="1643" actId="2711"/>
          <ac:spMkLst>
            <pc:docMk/>
            <pc:sldMk cId="0" sldId="272"/>
            <ac:spMk id="13" creationId="{00000000-0000-0000-0000-000000000000}"/>
          </ac:spMkLst>
        </pc:spChg>
        <pc:spChg chg="mod">
          <ac:chgData name="mohammadshahjalalprodhania@gmail.com" userId="70ee16c16e6fb4eb" providerId="LiveId" clId="{CC4E42E0-1050-480A-B79F-097A2172546C}" dt="2024-10-23T22:03:44.310" v="1643" actId="2711"/>
          <ac:spMkLst>
            <pc:docMk/>
            <pc:sldMk cId="0" sldId="272"/>
            <ac:spMk id="16" creationId="{00000000-0000-0000-0000-000000000000}"/>
          </ac:spMkLst>
        </pc:spChg>
      </pc:sldChg>
      <pc:sldChg chg="modSp add mod setBg">
        <pc:chgData name="mohammadshahjalalprodhania@gmail.com" userId="70ee16c16e6fb4eb" providerId="LiveId" clId="{CC4E42E0-1050-480A-B79F-097A2172546C}" dt="2024-10-23T22:04:22.734" v="1648" actId="14100"/>
        <pc:sldMkLst>
          <pc:docMk/>
          <pc:sldMk cId="0" sldId="273"/>
        </pc:sldMkLst>
        <pc:spChg chg="mod">
          <ac:chgData name="mohammadshahjalalprodhania@gmail.com" userId="70ee16c16e6fb4eb" providerId="LiveId" clId="{CC4E42E0-1050-480A-B79F-097A2172546C}" dt="2024-10-23T22:04:05.495" v="1645" actId="108"/>
          <ac:spMkLst>
            <pc:docMk/>
            <pc:sldMk cId="0" sldId="273"/>
            <ac:spMk id="13" creationId="{00000000-0000-0000-0000-000000000000}"/>
          </ac:spMkLst>
        </pc:spChg>
        <pc:spChg chg="mod">
          <ac:chgData name="mohammadshahjalalprodhania@gmail.com" userId="70ee16c16e6fb4eb" providerId="LiveId" clId="{CC4E42E0-1050-480A-B79F-097A2172546C}" dt="2024-10-23T22:04:22.734" v="1648" actId="14100"/>
          <ac:spMkLst>
            <pc:docMk/>
            <pc:sldMk cId="0" sldId="273"/>
            <ac:spMk id="14" creationId="{00000000-0000-0000-0000-000000000000}"/>
          </ac:spMkLst>
        </pc:spChg>
        <pc:spChg chg="mod">
          <ac:chgData name="mohammadshahjalalprodhania@gmail.com" userId="70ee16c16e6fb4eb" providerId="LiveId" clId="{CC4E42E0-1050-480A-B79F-097A2172546C}" dt="2024-10-23T22:04:22.734" v="1648" actId="14100"/>
          <ac:spMkLst>
            <pc:docMk/>
            <pc:sldMk cId="0" sldId="273"/>
            <ac:spMk id="15" creationId="{00000000-0000-0000-0000-000000000000}"/>
          </ac:spMkLst>
        </pc:spChg>
        <pc:spChg chg="mod">
          <ac:chgData name="mohammadshahjalalprodhania@gmail.com" userId="70ee16c16e6fb4eb" providerId="LiveId" clId="{CC4E42E0-1050-480A-B79F-097A2172546C}" dt="2024-10-23T22:04:22.734" v="1648" actId="14100"/>
          <ac:spMkLst>
            <pc:docMk/>
            <pc:sldMk cId="0" sldId="273"/>
            <ac:spMk id="17" creationId="{00000000-0000-0000-0000-000000000000}"/>
          </ac:spMkLst>
        </pc:spChg>
      </pc:sldChg>
      <pc:sldChg chg="addSp modSp mod">
        <pc:chgData name="mohammadshahjalalprodhania@gmail.com" userId="70ee16c16e6fb4eb" providerId="LiveId" clId="{CC4E42E0-1050-480A-B79F-097A2172546C}" dt="2024-10-23T21:56:27.330" v="1617" actId="20577"/>
        <pc:sldMkLst>
          <pc:docMk/>
          <pc:sldMk cId="954410245" sldId="335"/>
        </pc:sldMkLst>
        <pc:spChg chg="mod">
          <ac:chgData name="mohammadshahjalalprodhania@gmail.com" userId="70ee16c16e6fb4eb" providerId="LiveId" clId="{CC4E42E0-1050-480A-B79F-097A2172546C}" dt="2024-10-23T21:53:48.017" v="1527" actId="1076"/>
          <ac:spMkLst>
            <pc:docMk/>
            <pc:sldMk cId="954410245" sldId="335"/>
            <ac:spMk id="2" creationId="{A2026A8D-5FC2-865B-974D-CDC963250914}"/>
          </ac:spMkLst>
        </pc:spChg>
        <pc:spChg chg="add mod">
          <ac:chgData name="mohammadshahjalalprodhania@gmail.com" userId="70ee16c16e6fb4eb" providerId="LiveId" clId="{CC4E42E0-1050-480A-B79F-097A2172546C}" dt="2024-10-23T21:56:27.330" v="1617" actId="20577"/>
          <ac:spMkLst>
            <pc:docMk/>
            <pc:sldMk cId="954410245" sldId="335"/>
            <ac:spMk id="4" creationId="{5D767440-4605-45D5-A2FB-78A8306DFB8E}"/>
          </ac:spMkLst>
        </pc:spChg>
      </pc:sldChg>
      <pc:sldChg chg="delSp">
        <pc:chgData name="mohammadshahjalalprodhania@gmail.com" userId="70ee16c16e6fb4eb" providerId="LiveId" clId="{CC4E42E0-1050-480A-B79F-097A2172546C}" dt="2024-10-23T21:19:50.370" v="982" actId="478"/>
        <pc:sldMkLst>
          <pc:docMk/>
          <pc:sldMk cId="582749365" sldId="336"/>
        </pc:sldMkLst>
        <pc:spChg chg="del">
          <ac:chgData name="mohammadshahjalalprodhania@gmail.com" userId="70ee16c16e6fb4eb" providerId="LiveId" clId="{CC4E42E0-1050-480A-B79F-097A2172546C}" dt="2024-10-23T21:19:50.370" v="982" actId="478"/>
          <ac:spMkLst>
            <pc:docMk/>
            <pc:sldMk cId="582749365" sldId="336"/>
            <ac:spMk id="11" creationId="{11A1168B-9A53-1AD6-AFE6-724648863741}"/>
          </ac:spMkLst>
        </pc:spChg>
        <pc:spChg chg="del">
          <ac:chgData name="mohammadshahjalalprodhania@gmail.com" userId="70ee16c16e6fb4eb" providerId="LiveId" clId="{CC4E42E0-1050-480A-B79F-097A2172546C}" dt="2024-10-23T21:19:46.667" v="981" actId="478"/>
          <ac:spMkLst>
            <pc:docMk/>
            <pc:sldMk cId="582749365" sldId="336"/>
            <ac:spMk id="12" creationId="{E854BC29-C655-3F20-4B66-2C60AEFEE40E}"/>
          </ac:spMkLst>
        </pc:spChg>
      </pc:sldChg>
      <pc:sldChg chg="del">
        <pc:chgData name="mohammadshahjalalprodhania@gmail.com" userId="70ee16c16e6fb4eb" providerId="LiveId" clId="{CC4E42E0-1050-480A-B79F-097A2172546C}" dt="2024-10-23T22:17:07.292" v="1907" actId="47"/>
        <pc:sldMkLst>
          <pc:docMk/>
          <pc:sldMk cId="3590816519" sldId="338"/>
        </pc:sldMkLst>
      </pc:sldChg>
      <pc:sldChg chg="modSp mod">
        <pc:chgData name="mohammadshahjalalprodhania@gmail.com" userId="70ee16c16e6fb4eb" providerId="LiveId" clId="{CC4E42E0-1050-480A-B79F-097A2172546C}" dt="2024-10-23T21:33:11.780" v="1523" actId="6549"/>
        <pc:sldMkLst>
          <pc:docMk/>
          <pc:sldMk cId="2099008355" sldId="339"/>
        </pc:sldMkLst>
        <pc:spChg chg="mod">
          <ac:chgData name="mohammadshahjalalprodhania@gmail.com" userId="70ee16c16e6fb4eb" providerId="LiveId" clId="{CC4E42E0-1050-480A-B79F-097A2172546C}" dt="2024-10-23T21:33:11.780" v="1523" actId="6549"/>
          <ac:spMkLst>
            <pc:docMk/>
            <pc:sldMk cId="2099008355" sldId="339"/>
            <ac:spMk id="6" creationId="{3AFBDA79-18F3-E44A-57C4-74284B1EF1DF}"/>
          </ac:spMkLst>
        </pc:spChg>
      </pc:sldChg>
      <pc:sldChg chg="addSp delSp modSp del mod">
        <pc:chgData name="mohammadshahjalalprodhania@gmail.com" userId="70ee16c16e6fb4eb" providerId="LiveId" clId="{CC4E42E0-1050-480A-B79F-097A2172546C}" dt="2024-10-23T22:17:34.498" v="1919" actId="47"/>
        <pc:sldMkLst>
          <pc:docMk/>
          <pc:sldMk cId="4043390973" sldId="340"/>
        </pc:sldMkLst>
        <pc:spChg chg="mod">
          <ac:chgData name="mohammadshahjalalprodhania@gmail.com" userId="70ee16c16e6fb4eb" providerId="LiveId" clId="{CC4E42E0-1050-480A-B79F-097A2172546C}" dt="2024-10-23T22:17:23.183" v="1917" actId="6549"/>
          <ac:spMkLst>
            <pc:docMk/>
            <pc:sldMk cId="4043390973" sldId="340"/>
            <ac:spMk id="2" creationId="{66FBF9F0-B02C-F479-3755-F41439C1E147}"/>
          </ac:spMkLst>
        </pc:spChg>
        <pc:spChg chg="add mod">
          <ac:chgData name="mohammadshahjalalprodhania@gmail.com" userId="70ee16c16e6fb4eb" providerId="LiveId" clId="{CC4E42E0-1050-480A-B79F-097A2172546C}" dt="2024-10-23T22:17:26.913" v="1918" actId="478"/>
          <ac:spMkLst>
            <pc:docMk/>
            <pc:sldMk cId="4043390973" sldId="340"/>
            <ac:spMk id="4" creationId="{8BC72C0E-33BA-ECA6-2EE1-734B51CDCD8F}"/>
          </ac:spMkLst>
        </pc:spChg>
        <pc:spChg chg="del">
          <ac:chgData name="mohammadshahjalalprodhania@gmail.com" userId="70ee16c16e6fb4eb" providerId="LiveId" clId="{CC4E42E0-1050-480A-B79F-097A2172546C}" dt="2024-10-23T22:17:26.913" v="1918" actId="478"/>
          <ac:spMkLst>
            <pc:docMk/>
            <pc:sldMk cId="4043390973" sldId="340"/>
            <ac:spMk id="5" creationId="{CE3C8A46-D49C-FB70-9062-B672F2F7FB49}"/>
          </ac:spMkLst>
        </pc:spChg>
      </pc:sldChg>
      <pc:sldChg chg="del">
        <pc:chgData name="mohammadshahjalalprodhania@gmail.com" userId="70ee16c16e6fb4eb" providerId="LiveId" clId="{CC4E42E0-1050-480A-B79F-097A2172546C}" dt="2024-10-23T22:17:34.498" v="1919" actId="47"/>
        <pc:sldMkLst>
          <pc:docMk/>
          <pc:sldMk cId="1041471105" sldId="341"/>
        </pc:sldMkLst>
      </pc:sldChg>
      <pc:sldChg chg="del">
        <pc:chgData name="mohammadshahjalalprodhania@gmail.com" userId="70ee16c16e6fb4eb" providerId="LiveId" clId="{CC4E42E0-1050-480A-B79F-097A2172546C}" dt="2024-10-23T22:17:34.498" v="1919" actId="47"/>
        <pc:sldMkLst>
          <pc:docMk/>
          <pc:sldMk cId="812209034" sldId="342"/>
        </pc:sldMkLst>
      </pc:sldChg>
      <pc:sldChg chg="del">
        <pc:chgData name="mohammadshahjalalprodhania@gmail.com" userId="70ee16c16e6fb4eb" providerId="LiveId" clId="{CC4E42E0-1050-480A-B79F-097A2172546C}" dt="2024-10-23T22:16:56.899" v="1906" actId="47"/>
        <pc:sldMkLst>
          <pc:docMk/>
          <pc:sldMk cId="3813948168" sldId="343"/>
        </pc:sldMkLst>
      </pc:sldChg>
      <pc:sldChg chg="del">
        <pc:chgData name="mohammadshahjalalprodhania@gmail.com" userId="70ee16c16e6fb4eb" providerId="LiveId" clId="{CC4E42E0-1050-480A-B79F-097A2172546C}" dt="2024-10-23T22:16:56.899" v="1906" actId="47"/>
        <pc:sldMkLst>
          <pc:docMk/>
          <pc:sldMk cId="3119264358" sldId="344"/>
        </pc:sldMkLst>
      </pc:sldChg>
      <pc:sldChg chg="del">
        <pc:chgData name="mohammadshahjalalprodhania@gmail.com" userId="70ee16c16e6fb4eb" providerId="LiveId" clId="{CC4E42E0-1050-480A-B79F-097A2172546C}" dt="2024-10-23T22:16:56.899" v="1906" actId="47"/>
        <pc:sldMkLst>
          <pc:docMk/>
          <pc:sldMk cId="1684465119" sldId="345"/>
        </pc:sldMkLst>
      </pc:sldChg>
      <pc:sldChg chg="del">
        <pc:chgData name="mohammadshahjalalprodhania@gmail.com" userId="70ee16c16e6fb4eb" providerId="LiveId" clId="{CC4E42E0-1050-480A-B79F-097A2172546C}" dt="2024-10-23T22:16:56.899" v="1906" actId="47"/>
        <pc:sldMkLst>
          <pc:docMk/>
          <pc:sldMk cId="2981044871" sldId="346"/>
        </pc:sldMkLst>
      </pc:sldChg>
      <pc:sldChg chg="addSp delSp modSp mod">
        <pc:chgData name="mohammadshahjalalprodhania@gmail.com" userId="70ee16c16e6fb4eb" providerId="LiveId" clId="{CC4E42E0-1050-480A-B79F-097A2172546C}" dt="2024-10-23T22:17:39.193" v="1920" actId="478"/>
        <pc:sldMkLst>
          <pc:docMk/>
          <pc:sldMk cId="3493061142" sldId="347"/>
        </pc:sldMkLst>
        <pc:spChg chg="del">
          <ac:chgData name="mohammadshahjalalprodhania@gmail.com" userId="70ee16c16e6fb4eb" providerId="LiveId" clId="{CC4E42E0-1050-480A-B79F-097A2172546C}" dt="2024-10-23T22:17:39.193" v="1920" actId="478"/>
          <ac:spMkLst>
            <pc:docMk/>
            <pc:sldMk cId="3493061142" sldId="347"/>
            <ac:spMk id="3" creationId="{1EC6DB3D-3AE2-9478-3245-FE2F98B96EC7}"/>
          </ac:spMkLst>
        </pc:spChg>
        <pc:spChg chg="add mod">
          <ac:chgData name="mohammadshahjalalprodhania@gmail.com" userId="70ee16c16e6fb4eb" providerId="LiveId" clId="{CC4E42E0-1050-480A-B79F-097A2172546C}" dt="2024-10-23T22:17:39.193" v="1920" actId="478"/>
          <ac:spMkLst>
            <pc:docMk/>
            <pc:sldMk cId="3493061142" sldId="347"/>
            <ac:spMk id="5" creationId="{ED20F915-4645-946C-452F-F5619442783A}"/>
          </ac:spMkLst>
        </pc:spChg>
      </pc:sldChg>
      <pc:sldChg chg="del">
        <pc:chgData name="mohammadshahjalalprodhania@gmail.com" userId="70ee16c16e6fb4eb" providerId="LiveId" clId="{CC4E42E0-1050-480A-B79F-097A2172546C}" dt="2024-10-23T22:17:07.292" v="1907" actId="47"/>
        <pc:sldMkLst>
          <pc:docMk/>
          <pc:sldMk cId="2856836168" sldId="349"/>
        </pc:sldMkLst>
      </pc:sldChg>
      <pc:sldChg chg="addSp delSp modSp mod">
        <pc:chgData name="mohammadshahjalalprodhania@gmail.com" userId="70ee16c16e6fb4eb" providerId="LiveId" clId="{CC4E42E0-1050-480A-B79F-097A2172546C}" dt="2024-10-23T22:42:12.854" v="2605" actId="20577"/>
        <pc:sldMkLst>
          <pc:docMk/>
          <pc:sldMk cId="3309767728" sldId="350"/>
        </pc:sldMkLst>
        <pc:spChg chg="del">
          <ac:chgData name="mohammadshahjalalprodhania@gmail.com" userId="70ee16c16e6fb4eb" providerId="LiveId" clId="{CC4E42E0-1050-480A-B79F-097A2172546C}" dt="2024-10-23T22:42:01.210" v="2581" actId="478"/>
          <ac:spMkLst>
            <pc:docMk/>
            <pc:sldMk cId="3309767728" sldId="350"/>
            <ac:spMk id="2" creationId="{C05D45BD-5B25-B32E-F712-18F18E7168E7}"/>
          </ac:spMkLst>
        </pc:spChg>
        <pc:spChg chg="add mod">
          <ac:chgData name="mohammadshahjalalprodhania@gmail.com" userId="70ee16c16e6fb4eb" providerId="LiveId" clId="{CC4E42E0-1050-480A-B79F-097A2172546C}" dt="2024-10-23T22:42:12.854" v="2605" actId="20577"/>
          <ac:spMkLst>
            <pc:docMk/>
            <pc:sldMk cId="3309767728" sldId="350"/>
            <ac:spMk id="5" creationId="{5D773573-C47A-242B-C918-7AD142D6BFFF}"/>
          </ac:spMkLst>
        </pc:spChg>
      </pc:sldChg>
      <pc:sldChg chg="modSp del mod">
        <pc:chgData name="mohammadshahjalalprodhania@gmail.com" userId="70ee16c16e6fb4eb" providerId="LiveId" clId="{CC4E42E0-1050-480A-B79F-097A2172546C}" dt="2024-10-23T22:41:44.797" v="2580" actId="47"/>
        <pc:sldMkLst>
          <pc:docMk/>
          <pc:sldMk cId="416606580" sldId="351"/>
        </pc:sldMkLst>
        <pc:spChg chg="mod">
          <ac:chgData name="mohammadshahjalalprodhania@gmail.com" userId="70ee16c16e6fb4eb" providerId="LiveId" clId="{CC4E42E0-1050-480A-B79F-097A2172546C}" dt="2024-10-23T22:05:23.978" v="1649" actId="108"/>
          <ac:spMkLst>
            <pc:docMk/>
            <pc:sldMk cId="416606580" sldId="351"/>
            <ac:spMk id="2" creationId="{08F0870A-EBCD-13FC-D1A2-49C555C48170}"/>
          </ac:spMkLst>
        </pc:spChg>
      </pc:sldChg>
      <pc:sldChg chg="del">
        <pc:chgData name="mohammadshahjalalprodhania@gmail.com" userId="70ee16c16e6fb4eb" providerId="LiveId" clId="{CC4E42E0-1050-480A-B79F-097A2172546C}" dt="2024-10-23T22:37:53.735" v="2579" actId="47"/>
        <pc:sldMkLst>
          <pc:docMk/>
          <pc:sldMk cId="2679634990" sldId="352"/>
        </pc:sldMkLst>
      </pc:sldChg>
      <pc:sldChg chg="modSp mod">
        <pc:chgData name="mohammadshahjalalprodhania@gmail.com" userId="70ee16c16e6fb4eb" providerId="LiveId" clId="{CC4E42E0-1050-480A-B79F-097A2172546C}" dt="2024-10-22T23:03:36.991" v="52" actId="20577"/>
        <pc:sldMkLst>
          <pc:docMk/>
          <pc:sldMk cId="1625129777" sldId="353"/>
        </pc:sldMkLst>
        <pc:spChg chg="mod">
          <ac:chgData name="mohammadshahjalalprodhania@gmail.com" userId="70ee16c16e6fb4eb" providerId="LiveId" clId="{CC4E42E0-1050-480A-B79F-097A2172546C}" dt="2024-10-22T23:03:36.991" v="52" actId="20577"/>
          <ac:spMkLst>
            <pc:docMk/>
            <pc:sldMk cId="1625129777" sldId="353"/>
            <ac:spMk id="6" creationId="{3AFBDA79-18F3-E44A-57C4-74284B1EF1DF}"/>
          </ac:spMkLst>
        </pc:spChg>
      </pc:sldChg>
      <pc:sldChg chg="addSp delSp modSp new mod">
        <pc:chgData name="mohammadshahjalalprodhania@gmail.com" userId="70ee16c16e6fb4eb" providerId="LiveId" clId="{CC4E42E0-1050-480A-B79F-097A2172546C}" dt="2024-10-23T18:53:41.050" v="86" actId="478"/>
        <pc:sldMkLst>
          <pc:docMk/>
          <pc:sldMk cId="3497845704" sldId="354"/>
        </pc:sldMkLst>
        <pc:spChg chg="mod">
          <ac:chgData name="mohammadshahjalalprodhania@gmail.com" userId="70ee16c16e6fb4eb" providerId="LiveId" clId="{CC4E42E0-1050-480A-B79F-097A2172546C}" dt="2024-10-23T18:51:58.635" v="58" actId="1076"/>
          <ac:spMkLst>
            <pc:docMk/>
            <pc:sldMk cId="3497845704" sldId="354"/>
            <ac:spMk id="2" creationId="{D5CBDACB-9A98-D001-6E92-BF159BB927B3}"/>
          </ac:spMkLst>
        </pc:spChg>
        <pc:spChg chg="del mod">
          <ac:chgData name="mohammadshahjalalprodhania@gmail.com" userId="70ee16c16e6fb4eb" providerId="LiveId" clId="{CC4E42E0-1050-480A-B79F-097A2172546C}" dt="2024-10-23T18:53:41.050" v="86" actId="478"/>
          <ac:spMkLst>
            <pc:docMk/>
            <pc:sldMk cId="3497845704" sldId="354"/>
            <ac:spMk id="3" creationId="{F0D0073C-B80E-2A7C-2684-F82197224218}"/>
          </ac:spMkLst>
        </pc:spChg>
        <pc:spChg chg="add mod">
          <ac:chgData name="mohammadshahjalalprodhania@gmail.com" userId="70ee16c16e6fb4eb" providerId="LiveId" clId="{CC4E42E0-1050-480A-B79F-097A2172546C}" dt="2024-10-23T18:53:41.050" v="86" actId="478"/>
          <ac:spMkLst>
            <pc:docMk/>
            <pc:sldMk cId="3497845704" sldId="354"/>
            <ac:spMk id="5" creationId="{8F02F474-ADEE-961A-F230-D0350275D9DD}"/>
          </ac:spMkLst>
        </pc:spChg>
      </pc:sldChg>
      <pc:sldChg chg="addSp delSp modSp add mod">
        <pc:chgData name="mohammadshahjalalprodhania@gmail.com" userId="70ee16c16e6fb4eb" providerId="LiveId" clId="{CC4E42E0-1050-480A-B79F-097A2172546C}" dt="2024-10-23T21:11:56.140" v="980" actId="20577"/>
        <pc:sldMkLst>
          <pc:docMk/>
          <pc:sldMk cId="1819260162" sldId="355"/>
        </pc:sldMkLst>
        <pc:spChg chg="mod">
          <ac:chgData name="mohammadshahjalalprodhania@gmail.com" userId="70ee16c16e6fb4eb" providerId="LiveId" clId="{CC4E42E0-1050-480A-B79F-097A2172546C}" dt="2024-10-23T18:53:32.778" v="85" actId="6549"/>
          <ac:spMkLst>
            <pc:docMk/>
            <pc:sldMk cId="1819260162" sldId="355"/>
            <ac:spMk id="2" creationId="{D5CBDACB-9A98-D001-6E92-BF159BB927B3}"/>
          </ac:spMkLst>
        </pc:spChg>
        <pc:spChg chg="del">
          <ac:chgData name="mohammadshahjalalprodhania@gmail.com" userId="70ee16c16e6fb4eb" providerId="LiveId" clId="{CC4E42E0-1050-480A-B79F-097A2172546C}" dt="2024-10-23T18:53:45.417" v="87" actId="478"/>
          <ac:spMkLst>
            <pc:docMk/>
            <pc:sldMk cId="1819260162" sldId="355"/>
            <ac:spMk id="3" creationId="{F0D0073C-B80E-2A7C-2684-F82197224218}"/>
          </ac:spMkLst>
        </pc:spChg>
        <pc:spChg chg="add mod">
          <ac:chgData name="mohammadshahjalalprodhania@gmail.com" userId="70ee16c16e6fb4eb" providerId="LiveId" clId="{CC4E42E0-1050-480A-B79F-097A2172546C}" dt="2024-10-23T21:11:56.140" v="980" actId="20577"/>
          <ac:spMkLst>
            <pc:docMk/>
            <pc:sldMk cId="1819260162" sldId="355"/>
            <ac:spMk id="5" creationId="{3A643486-0246-24DF-3036-5D50C0941F7C}"/>
          </ac:spMkLst>
        </pc:spChg>
      </pc:sldChg>
      <pc:sldChg chg="modSp add mod">
        <pc:chgData name="mohammadshahjalalprodhania@gmail.com" userId="70ee16c16e6fb4eb" providerId="LiveId" clId="{CC4E42E0-1050-480A-B79F-097A2172546C}" dt="2024-10-23T22:06:46.962" v="1706" actId="20577"/>
        <pc:sldMkLst>
          <pc:docMk/>
          <pc:sldMk cId="1182548952" sldId="356"/>
        </pc:sldMkLst>
        <pc:spChg chg="mod">
          <ac:chgData name="mohammadshahjalalprodhania@gmail.com" userId="70ee16c16e6fb4eb" providerId="LiveId" clId="{CC4E42E0-1050-480A-B79F-097A2172546C}" dt="2024-10-23T18:53:54.698" v="88"/>
          <ac:spMkLst>
            <pc:docMk/>
            <pc:sldMk cId="1182548952" sldId="356"/>
            <ac:spMk id="2" creationId="{D5CBDACB-9A98-D001-6E92-BF159BB927B3}"/>
          </ac:spMkLst>
        </pc:spChg>
        <pc:spChg chg="mod">
          <ac:chgData name="mohammadshahjalalprodhania@gmail.com" userId="70ee16c16e6fb4eb" providerId="LiveId" clId="{CC4E42E0-1050-480A-B79F-097A2172546C}" dt="2024-10-23T22:06:46.962" v="1706" actId="20577"/>
          <ac:spMkLst>
            <pc:docMk/>
            <pc:sldMk cId="1182548952" sldId="356"/>
            <ac:spMk id="3" creationId="{F0D0073C-B80E-2A7C-2684-F82197224218}"/>
          </ac:spMkLst>
        </pc:spChg>
      </pc:sldChg>
      <pc:sldChg chg="addSp delSp modSp add mod">
        <pc:chgData name="mohammadshahjalalprodhania@gmail.com" userId="70ee16c16e6fb4eb" providerId="LiveId" clId="{CC4E42E0-1050-480A-B79F-097A2172546C}" dt="2024-10-23T18:55:02.085" v="148" actId="20577"/>
        <pc:sldMkLst>
          <pc:docMk/>
          <pc:sldMk cId="4151115399" sldId="357"/>
        </pc:sldMkLst>
        <pc:spChg chg="mod">
          <ac:chgData name="mohammadshahjalalprodhania@gmail.com" userId="70ee16c16e6fb4eb" providerId="LiveId" clId="{CC4E42E0-1050-480A-B79F-097A2172546C}" dt="2024-10-23T18:54:27.685" v="118" actId="14100"/>
          <ac:spMkLst>
            <pc:docMk/>
            <pc:sldMk cId="4151115399" sldId="357"/>
            <ac:spMk id="2" creationId="{D5CBDACB-9A98-D001-6E92-BF159BB927B3}"/>
          </ac:spMkLst>
        </pc:spChg>
        <pc:spChg chg="del">
          <ac:chgData name="mohammadshahjalalprodhania@gmail.com" userId="70ee16c16e6fb4eb" providerId="LiveId" clId="{CC4E42E0-1050-480A-B79F-097A2172546C}" dt="2024-10-23T18:54:30.156" v="119" actId="478"/>
          <ac:spMkLst>
            <pc:docMk/>
            <pc:sldMk cId="4151115399" sldId="357"/>
            <ac:spMk id="3" creationId="{F0D0073C-B80E-2A7C-2684-F82197224218}"/>
          </ac:spMkLst>
        </pc:spChg>
        <pc:spChg chg="add mod">
          <ac:chgData name="mohammadshahjalalprodhania@gmail.com" userId="70ee16c16e6fb4eb" providerId="LiveId" clId="{CC4E42E0-1050-480A-B79F-097A2172546C}" dt="2024-10-23T18:55:02.085" v="148" actId="20577"/>
          <ac:spMkLst>
            <pc:docMk/>
            <pc:sldMk cId="4151115399" sldId="357"/>
            <ac:spMk id="5" creationId="{D749AB50-B3A2-D848-7D7E-F662A002F639}"/>
          </ac:spMkLst>
        </pc:spChg>
      </pc:sldChg>
      <pc:sldChg chg="new del">
        <pc:chgData name="mohammadshahjalalprodhania@gmail.com" userId="70ee16c16e6fb4eb" providerId="LiveId" clId="{CC4E42E0-1050-480A-B79F-097A2172546C}" dt="2024-10-23T22:17:07.292" v="1907" actId="47"/>
        <pc:sldMkLst>
          <pc:docMk/>
          <pc:sldMk cId="928511183" sldId="358"/>
        </pc:sldMkLst>
      </pc:sldChg>
      <pc:sldChg chg="addSp delSp modSp new mod">
        <pc:chgData name="mohammadshahjalalprodhania@gmail.com" userId="70ee16c16e6fb4eb" providerId="LiveId" clId="{CC4E42E0-1050-480A-B79F-097A2172546C}" dt="2024-10-23T21:02:12.161" v="951" actId="6549"/>
        <pc:sldMkLst>
          <pc:docMk/>
          <pc:sldMk cId="2921454697" sldId="359"/>
        </pc:sldMkLst>
        <pc:spChg chg="mod">
          <ac:chgData name="mohammadshahjalalprodhania@gmail.com" userId="70ee16c16e6fb4eb" providerId="LiveId" clId="{CC4E42E0-1050-480A-B79F-097A2172546C}" dt="2024-10-23T21:02:12.161" v="951" actId="6549"/>
          <ac:spMkLst>
            <pc:docMk/>
            <pc:sldMk cId="2921454697" sldId="359"/>
            <ac:spMk id="2" creationId="{3C3D17A6-8DC2-0B5F-53B4-88B5805F5AD5}"/>
          </ac:spMkLst>
        </pc:spChg>
        <pc:spChg chg="del">
          <ac:chgData name="mohammadshahjalalprodhania@gmail.com" userId="70ee16c16e6fb4eb" providerId="LiveId" clId="{CC4E42E0-1050-480A-B79F-097A2172546C}" dt="2024-10-23T18:57:44.612" v="163" actId="478"/>
          <ac:spMkLst>
            <pc:docMk/>
            <pc:sldMk cId="2921454697" sldId="359"/>
            <ac:spMk id="3" creationId="{F60856F1-F8DB-E8F6-3E67-8034A391E473}"/>
          </ac:spMkLst>
        </pc:spChg>
        <pc:spChg chg="del">
          <ac:chgData name="mohammadshahjalalprodhania@gmail.com" userId="70ee16c16e6fb4eb" providerId="LiveId" clId="{CC4E42E0-1050-480A-B79F-097A2172546C}" dt="2024-10-23T18:57:41.801" v="162" actId="478"/>
          <ac:spMkLst>
            <pc:docMk/>
            <pc:sldMk cId="2921454697" sldId="359"/>
            <ac:spMk id="5" creationId="{C43EAD39-B40F-0EE2-C359-706C1372B6D4}"/>
          </ac:spMkLst>
        </pc:spChg>
        <pc:spChg chg="add mod">
          <ac:chgData name="mohammadshahjalalprodhania@gmail.com" userId="70ee16c16e6fb4eb" providerId="LiveId" clId="{CC4E42E0-1050-480A-B79F-097A2172546C}" dt="2024-10-23T19:06:03.182" v="288" actId="692"/>
          <ac:spMkLst>
            <pc:docMk/>
            <pc:sldMk cId="2921454697" sldId="359"/>
            <ac:spMk id="8" creationId="{6F9F8085-8A34-6EAA-52C7-31CF16D310D5}"/>
          </ac:spMkLst>
        </pc:spChg>
        <pc:spChg chg="add mod">
          <ac:chgData name="mohammadshahjalalprodhania@gmail.com" userId="70ee16c16e6fb4eb" providerId="LiveId" clId="{CC4E42E0-1050-480A-B79F-097A2172546C}" dt="2024-10-23T21:01:56.586" v="949" actId="207"/>
          <ac:spMkLst>
            <pc:docMk/>
            <pc:sldMk cId="2921454697" sldId="359"/>
            <ac:spMk id="10" creationId="{08AD1A90-6FF3-FF86-2CE4-2D1458589A5F}"/>
          </ac:spMkLst>
        </pc:spChg>
        <pc:picChg chg="add mod">
          <ac:chgData name="mohammadshahjalalprodhania@gmail.com" userId="70ee16c16e6fb4eb" providerId="LiveId" clId="{CC4E42E0-1050-480A-B79F-097A2172546C}" dt="2024-10-23T19:04:23.773" v="255" actId="1076"/>
          <ac:picMkLst>
            <pc:docMk/>
            <pc:sldMk cId="2921454697" sldId="359"/>
            <ac:picMk id="7" creationId="{44BE2ED9-7D25-9D79-77FC-7C9F6CC531E9}"/>
          </ac:picMkLst>
        </pc:picChg>
        <pc:picChg chg="add mod">
          <ac:chgData name="mohammadshahjalalprodhania@gmail.com" userId="70ee16c16e6fb4eb" providerId="LiveId" clId="{CC4E42E0-1050-480A-B79F-097A2172546C}" dt="2024-10-23T19:04:42.537" v="259" actId="1076"/>
          <ac:picMkLst>
            <pc:docMk/>
            <pc:sldMk cId="2921454697" sldId="359"/>
            <ac:picMk id="9" creationId="{670FFACE-2AE7-B5AE-1FDC-D6B2457622AE}"/>
          </ac:picMkLst>
        </pc:picChg>
      </pc:sldChg>
      <pc:sldChg chg="addSp delSp modSp new mod">
        <pc:chgData name="mohammadshahjalalprodhania@gmail.com" userId="70ee16c16e6fb4eb" providerId="LiveId" clId="{CC4E42E0-1050-480A-B79F-097A2172546C}" dt="2024-10-23T22:43:05.187" v="2610" actId="1035"/>
        <pc:sldMkLst>
          <pc:docMk/>
          <pc:sldMk cId="1630412920" sldId="360"/>
        </pc:sldMkLst>
        <pc:spChg chg="mod">
          <ac:chgData name="mohammadshahjalalprodhania@gmail.com" userId="70ee16c16e6fb4eb" providerId="LiveId" clId="{CC4E42E0-1050-480A-B79F-097A2172546C}" dt="2024-10-23T22:43:05.187" v="2610" actId="1035"/>
          <ac:spMkLst>
            <pc:docMk/>
            <pc:sldMk cId="1630412920" sldId="360"/>
            <ac:spMk id="2" creationId="{16FEE9B9-8012-0B84-E67A-3003CA4B0307}"/>
          </ac:spMkLst>
        </pc:spChg>
        <pc:spChg chg="mod">
          <ac:chgData name="mohammadshahjalalprodhania@gmail.com" userId="70ee16c16e6fb4eb" providerId="LiveId" clId="{CC4E42E0-1050-480A-B79F-097A2172546C}" dt="2024-10-23T22:43:05.187" v="2610" actId="1035"/>
          <ac:spMkLst>
            <pc:docMk/>
            <pc:sldMk cId="1630412920" sldId="360"/>
            <ac:spMk id="3" creationId="{DF669AF9-0F70-0875-961B-C41BE92A2D94}"/>
          </ac:spMkLst>
        </pc:spChg>
        <pc:picChg chg="add del">
          <ac:chgData name="mohammadshahjalalprodhania@gmail.com" userId="70ee16c16e6fb4eb" providerId="LiveId" clId="{CC4E42E0-1050-480A-B79F-097A2172546C}" dt="2024-10-23T20:03:56.678" v="824" actId="478"/>
          <ac:picMkLst>
            <pc:docMk/>
            <pc:sldMk cId="1630412920" sldId="360"/>
            <ac:picMk id="6" creationId="{3AA71D87-35E5-10AD-A0EB-305F94D86EDA}"/>
          </ac:picMkLst>
        </pc:picChg>
      </pc:sldChg>
      <pc:sldChg chg="addSp delSp modSp add mod">
        <pc:chgData name="mohammadshahjalalprodhania@gmail.com" userId="70ee16c16e6fb4eb" providerId="LiveId" clId="{CC4E42E0-1050-480A-B79F-097A2172546C}" dt="2024-10-23T19:51:13.454" v="782" actId="14100"/>
        <pc:sldMkLst>
          <pc:docMk/>
          <pc:sldMk cId="672113154" sldId="361"/>
        </pc:sldMkLst>
        <pc:spChg chg="mod">
          <ac:chgData name="mohammadshahjalalprodhania@gmail.com" userId="70ee16c16e6fb4eb" providerId="LiveId" clId="{CC4E42E0-1050-480A-B79F-097A2172546C}" dt="2024-10-23T19:51:13.454" v="782" actId="14100"/>
          <ac:spMkLst>
            <pc:docMk/>
            <pc:sldMk cId="672113154" sldId="361"/>
            <ac:spMk id="2" creationId="{3C3D17A6-8DC2-0B5F-53B4-88B5805F5AD5}"/>
          </ac:spMkLst>
        </pc:spChg>
        <pc:spChg chg="del">
          <ac:chgData name="mohammadshahjalalprodhania@gmail.com" userId="70ee16c16e6fb4eb" providerId="LiveId" clId="{CC4E42E0-1050-480A-B79F-097A2172546C}" dt="2024-10-23T19:10:14.634" v="316" actId="478"/>
          <ac:spMkLst>
            <pc:docMk/>
            <pc:sldMk cId="672113154" sldId="361"/>
            <ac:spMk id="8" creationId="{6F9F8085-8A34-6EAA-52C7-31CF16D310D5}"/>
          </ac:spMkLst>
        </pc:spChg>
        <pc:spChg chg="add mod">
          <ac:chgData name="mohammadshahjalalprodhania@gmail.com" userId="70ee16c16e6fb4eb" providerId="LiveId" clId="{CC4E42E0-1050-480A-B79F-097A2172546C}" dt="2024-10-23T19:34:19.481" v="624" actId="20577"/>
          <ac:spMkLst>
            <pc:docMk/>
            <pc:sldMk cId="672113154" sldId="361"/>
            <ac:spMk id="12" creationId="{2874944F-6F3D-859D-8BE4-C31DED9F1E78}"/>
          </ac:spMkLst>
        </pc:spChg>
        <pc:spChg chg="add mod">
          <ac:chgData name="mohammadshahjalalprodhania@gmail.com" userId="70ee16c16e6fb4eb" providerId="LiveId" clId="{CC4E42E0-1050-480A-B79F-097A2172546C}" dt="2024-10-23T19:37:46.017" v="658" actId="20577"/>
          <ac:spMkLst>
            <pc:docMk/>
            <pc:sldMk cId="672113154" sldId="361"/>
            <ac:spMk id="13" creationId="{1FB62BB0-06E3-56B8-B90E-640DA0388D03}"/>
          </ac:spMkLst>
        </pc:spChg>
        <pc:spChg chg="add mod">
          <ac:chgData name="mohammadshahjalalprodhania@gmail.com" userId="70ee16c16e6fb4eb" providerId="LiveId" clId="{CC4E42E0-1050-480A-B79F-097A2172546C}" dt="2024-10-23T19:37:38.658" v="657" actId="207"/>
          <ac:spMkLst>
            <pc:docMk/>
            <pc:sldMk cId="672113154" sldId="361"/>
            <ac:spMk id="14" creationId="{832ECC93-B2E0-31C9-07AC-549C4A1C44F9}"/>
          </ac:spMkLst>
        </pc:spChg>
        <pc:picChg chg="add del mod">
          <ac:chgData name="mohammadshahjalalprodhania@gmail.com" userId="70ee16c16e6fb4eb" providerId="LiveId" clId="{CC4E42E0-1050-480A-B79F-097A2172546C}" dt="2024-10-23T19:10:12.118" v="315" actId="478"/>
          <ac:picMkLst>
            <pc:docMk/>
            <pc:sldMk cId="672113154" sldId="361"/>
            <ac:picMk id="5" creationId="{1D94D839-B027-1A10-C30A-05A5C73B9EC9}"/>
          </ac:picMkLst>
        </pc:picChg>
        <pc:picChg chg="del">
          <ac:chgData name="mohammadshahjalalprodhania@gmail.com" userId="70ee16c16e6fb4eb" providerId="LiveId" clId="{CC4E42E0-1050-480A-B79F-097A2172546C}" dt="2024-10-23T19:02:11.700" v="237" actId="478"/>
          <ac:picMkLst>
            <pc:docMk/>
            <pc:sldMk cId="672113154" sldId="361"/>
            <ac:picMk id="7" creationId="{44BE2ED9-7D25-9D79-77FC-7C9F6CC531E9}"/>
          </ac:picMkLst>
        </pc:picChg>
        <pc:picChg chg="add mod">
          <ac:chgData name="mohammadshahjalalprodhania@gmail.com" userId="70ee16c16e6fb4eb" providerId="LiveId" clId="{CC4E42E0-1050-480A-B79F-097A2172546C}" dt="2024-10-23T19:17:34.462" v="363" actId="1036"/>
          <ac:picMkLst>
            <pc:docMk/>
            <pc:sldMk cId="672113154" sldId="361"/>
            <ac:picMk id="9" creationId="{5E4C66C2-DFCF-888A-716C-0EFDE387B4BB}"/>
          </ac:picMkLst>
        </pc:picChg>
        <pc:picChg chg="add mod">
          <ac:chgData name="mohammadshahjalalprodhania@gmail.com" userId="70ee16c16e6fb4eb" providerId="LiveId" clId="{CC4E42E0-1050-480A-B79F-097A2172546C}" dt="2024-10-23T19:37:20.449" v="654" actId="1076"/>
          <ac:picMkLst>
            <pc:docMk/>
            <pc:sldMk cId="672113154" sldId="361"/>
            <ac:picMk id="11" creationId="{754F00B1-6E57-758E-17C7-35C333F3284C}"/>
          </ac:picMkLst>
        </pc:picChg>
      </pc:sldChg>
      <pc:sldChg chg="addSp delSp modSp add mod">
        <pc:chgData name="mohammadshahjalalprodhania@gmail.com" userId="70ee16c16e6fb4eb" providerId="LiveId" clId="{CC4E42E0-1050-480A-B79F-097A2172546C}" dt="2024-10-23T19:51:32.909" v="785" actId="478"/>
        <pc:sldMkLst>
          <pc:docMk/>
          <pc:sldMk cId="611494572" sldId="362"/>
        </pc:sldMkLst>
        <pc:spChg chg="del">
          <ac:chgData name="mohammadshahjalalprodhania@gmail.com" userId="70ee16c16e6fb4eb" providerId="LiveId" clId="{CC4E42E0-1050-480A-B79F-097A2172546C}" dt="2024-10-23T19:51:26.584" v="783" actId="478"/>
          <ac:spMkLst>
            <pc:docMk/>
            <pc:sldMk cId="611494572" sldId="362"/>
            <ac:spMk id="2" creationId="{3C3D17A6-8DC2-0B5F-53B4-88B5805F5AD5}"/>
          </ac:spMkLst>
        </pc:spChg>
        <pc:spChg chg="add del mod">
          <ac:chgData name="mohammadshahjalalprodhania@gmail.com" userId="70ee16c16e6fb4eb" providerId="LiveId" clId="{CC4E42E0-1050-480A-B79F-097A2172546C}" dt="2024-10-23T19:51:32.909" v="785" actId="478"/>
          <ac:spMkLst>
            <pc:docMk/>
            <pc:sldMk cId="611494572" sldId="362"/>
            <ac:spMk id="8" creationId="{C6C95F5E-1847-E0C8-BE57-3344009D037A}"/>
          </ac:spMkLst>
        </pc:spChg>
        <pc:spChg chg="add mod">
          <ac:chgData name="mohammadshahjalalprodhania@gmail.com" userId="70ee16c16e6fb4eb" providerId="LiveId" clId="{CC4E42E0-1050-480A-B79F-097A2172546C}" dt="2024-10-23T19:51:27.139" v="784"/>
          <ac:spMkLst>
            <pc:docMk/>
            <pc:sldMk cId="611494572" sldId="362"/>
            <ac:spMk id="10" creationId="{F4CB32B7-A80A-E58F-88BA-B18495B6C8D2}"/>
          </ac:spMkLst>
        </pc:spChg>
        <pc:spChg chg="mod">
          <ac:chgData name="mohammadshahjalalprodhania@gmail.com" userId="70ee16c16e6fb4eb" providerId="LiveId" clId="{CC4E42E0-1050-480A-B79F-097A2172546C}" dt="2024-10-23T19:40:18.419" v="668" actId="20577"/>
          <ac:spMkLst>
            <pc:docMk/>
            <pc:sldMk cId="611494572" sldId="362"/>
            <ac:spMk id="12" creationId="{2874944F-6F3D-859D-8BE4-C31DED9F1E78}"/>
          </ac:spMkLst>
        </pc:spChg>
        <pc:spChg chg="mod">
          <ac:chgData name="mohammadshahjalalprodhania@gmail.com" userId="70ee16c16e6fb4eb" providerId="LiveId" clId="{CC4E42E0-1050-480A-B79F-097A2172546C}" dt="2024-10-23T19:40:48.527" v="676" actId="20577"/>
          <ac:spMkLst>
            <pc:docMk/>
            <pc:sldMk cId="611494572" sldId="362"/>
            <ac:spMk id="13" creationId="{1FB62BB0-06E3-56B8-B90E-640DA0388D03}"/>
          </ac:spMkLst>
        </pc:spChg>
        <pc:picChg chg="add mod">
          <ac:chgData name="mohammadshahjalalprodhania@gmail.com" userId="70ee16c16e6fb4eb" providerId="LiveId" clId="{CC4E42E0-1050-480A-B79F-097A2172546C}" dt="2024-10-23T19:39:47.494" v="662" actId="1076"/>
          <ac:picMkLst>
            <pc:docMk/>
            <pc:sldMk cId="611494572" sldId="362"/>
            <ac:picMk id="5" creationId="{76CEC38E-5BB3-7C3D-ECE0-3FC381E5A76C}"/>
          </ac:picMkLst>
        </pc:picChg>
        <pc:picChg chg="add mod">
          <ac:chgData name="mohammadshahjalalprodhania@gmail.com" userId="70ee16c16e6fb4eb" providerId="LiveId" clId="{CC4E42E0-1050-480A-B79F-097A2172546C}" dt="2024-10-23T19:43:16.851" v="687" actId="1036"/>
          <ac:picMkLst>
            <pc:docMk/>
            <pc:sldMk cId="611494572" sldId="362"/>
            <ac:picMk id="6" creationId="{0F4BF61F-450C-3444-6A15-E258955B13AE}"/>
          </ac:picMkLst>
        </pc:picChg>
        <pc:picChg chg="del">
          <ac:chgData name="mohammadshahjalalprodhania@gmail.com" userId="70ee16c16e6fb4eb" providerId="LiveId" clId="{CC4E42E0-1050-480A-B79F-097A2172546C}" dt="2024-10-23T19:43:03.326" v="681" actId="478"/>
          <ac:picMkLst>
            <pc:docMk/>
            <pc:sldMk cId="611494572" sldId="362"/>
            <ac:picMk id="9" creationId="{5E4C66C2-DFCF-888A-716C-0EFDE387B4BB}"/>
          </ac:picMkLst>
        </pc:picChg>
        <pc:picChg chg="del">
          <ac:chgData name="mohammadshahjalalprodhania@gmail.com" userId="70ee16c16e6fb4eb" providerId="LiveId" clId="{CC4E42E0-1050-480A-B79F-097A2172546C}" dt="2024-10-23T19:39:39.822" v="660" actId="478"/>
          <ac:picMkLst>
            <pc:docMk/>
            <pc:sldMk cId="611494572" sldId="362"/>
            <ac:picMk id="11" creationId="{754F00B1-6E57-758E-17C7-35C333F3284C}"/>
          </ac:picMkLst>
        </pc:picChg>
      </pc:sldChg>
      <pc:sldChg chg="addSp delSp modSp add mod">
        <pc:chgData name="mohammadshahjalalprodhania@gmail.com" userId="70ee16c16e6fb4eb" providerId="LiveId" clId="{CC4E42E0-1050-480A-B79F-097A2172546C}" dt="2024-10-23T19:51:55.723" v="809" actId="14100"/>
        <pc:sldMkLst>
          <pc:docMk/>
          <pc:sldMk cId="4280656106" sldId="363"/>
        </pc:sldMkLst>
        <pc:spChg chg="mod">
          <ac:chgData name="mohammadshahjalalprodhania@gmail.com" userId="70ee16c16e6fb4eb" providerId="LiveId" clId="{CC4E42E0-1050-480A-B79F-097A2172546C}" dt="2024-10-23T19:51:55.723" v="809" actId="14100"/>
          <ac:spMkLst>
            <pc:docMk/>
            <pc:sldMk cId="4280656106" sldId="363"/>
            <ac:spMk id="2" creationId="{3C3D17A6-8DC2-0B5F-53B4-88B5805F5AD5}"/>
          </ac:spMkLst>
        </pc:spChg>
        <pc:spChg chg="mod">
          <ac:chgData name="mohammadshahjalalprodhania@gmail.com" userId="70ee16c16e6fb4eb" providerId="LiveId" clId="{CC4E42E0-1050-480A-B79F-097A2172546C}" dt="2024-10-23T19:47:47.971" v="724" actId="6549"/>
          <ac:spMkLst>
            <pc:docMk/>
            <pc:sldMk cId="4280656106" sldId="363"/>
            <ac:spMk id="12" creationId="{2874944F-6F3D-859D-8BE4-C31DED9F1E78}"/>
          </ac:spMkLst>
        </pc:spChg>
        <pc:spChg chg="mod">
          <ac:chgData name="mohammadshahjalalprodhania@gmail.com" userId="70ee16c16e6fb4eb" providerId="LiveId" clId="{CC4E42E0-1050-480A-B79F-097A2172546C}" dt="2024-10-23T19:48:01.552" v="758" actId="6549"/>
          <ac:spMkLst>
            <pc:docMk/>
            <pc:sldMk cId="4280656106" sldId="363"/>
            <ac:spMk id="13" creationId="{1FB62BB0-06E3-56B8-B90E-640DA0388D03}"/>
          </ac:spMkLst>
        </pc:spChg>
        <pc:picChg chg="del">
          <ac:chgData name="mohammadshahjalalprodhania@gmail.com" userId="70ee16c16e6fb4eb" providerId="LiveId" clId="{CC4E42E0-1050-480A-B79F-097A2172546C}" dt="2024-10-23T19:47:21.574" v="688" actId="478"/>
          <ac:picMkLst>
            <pc:docMk/>
            <pc:sldMk cId="4280656106" sldId="363"/>
            <ac:picMk id="5" creationId="{76CEC38E-5BB3-7C3D-ECE0-3FC381E5A76C}"/>
          </ac:picMkLst>
        </pc:picChg>
        <pc:picChg chg="add del mod">
          <ac:chgData name="mohammadshahjalalprodhania@gmail.com" userId="70ee16c16e6fb4eb" providerId="LiveId" clId="{CC4E42E0-1050-480A-B79F-097A2172546C}" dt="2024-10-23T19:49:55.315" v="759" actId="478"/>
          <ac:picMkLst>
            <pc:docMk/>
            <pc:sldMk cId="4280656106" sldId="363"/>
            <ac:picMk id="6" creationId="{38BB4405-27B8-15E9-5C08-74718500E796}"/>
          </ac:picMkLst>
        </pc:picChg>
        <pc:picChg chg="add mod">
          <ac:chgData name="mohammadshahjalalprodhania@gmail.com" userId="70ee16c16e6fb4eb" providerId="LiveId" clId="{CC4E42E0-1050-480A-B79F-097A2172546C}" dt="2024-10-23T19:47:33.636" v="690" actId="1076"/>
          <ac:picMkLst>
            <pc:docMk/>
            <pc:sldMk cId="4280656106" sldId="363"/>
            <ac:picMk id="8" creationId="{BB384272-6E1B-8C8D-1716-2C93D8837FAE}"/>
          </ac:picMkLst>
        </pc:picChg>
        <pc:picChg chg="del">
          <ac:chgData name="mohammadshahjalalprodhania@gmail.com" userId="70ee16c16e6fb4eb" providerId="LiveId" clId="{CC4E42E0-1050-480A-B79F-097A2172546C}" dt="2024-10-23T19:42:10.766" v="678" actId="478"/>
          <ac:picMkLst>
            <pc:docMk/>
            <pc:sldMk cId="4280656106" sldId="363"/>
            <ac:picMk id="9" creationId="{5E4C66C2-DFCF-888A-716C-0EFDE387B4BB}"/>
          </ac:picMkLst>
        </pc:picChg>
        <pc:picChg chg="add mod">
          <ac:chgData name="mohammadshahjalalprodhania@gmail.com" userId="70ee16c16e6fb4eb" providerId="LiveId" clId="{CC4E42E0-1050-480A-B79F-097A2172546C}" dt="2024-10-23T19:50:05.681" v="761" actId="1076"/>
          <ac:picMkLst>
            <pc:docMk/>
            <pc:sldMk cId="4280656106" sldId="363"/>
            <ac:picMk id="11" creationId="{B9B248AD-2387-83E8-A1AC-F18C678B64DE}"/>
          </ac:picMkLst>
        </pc:picChg>
      </pc:sldChg>
      <pc:sldChg chg="addSp delSp modSp add mod">
        <pc:chgData name="mohammadshahjalalprodhania@gmail.com" userId="70ee16c16e6fb4eb" providerId="LiveId" clId="{CC4E42E0-1050-480A-B79F-097A2172546C}" dt="2024-10-23T19:59:04.863" v="822" actId="20577"/>
        <pc:sldMkLst>
          <pc:docMk/>
          <pc:sldMk cId="900064468" sldId="364"/>
        </pc:sldMkLst>
        <pc:spChg chg="mod">
          <ac:chgData name="mohammadshahjalalprodhania@gmail.com" userId="70ee16c16e6fb4eb" providerId="LiveId" clId="{CC4E42E0-1050-480A-B79F-097A2172546C}" dt="2024-10-23T19:59:00.097" v="819" actId="20577"/>
          <ac:spMkLst>
            <pc:docMk/>
            <pc:sldMk cId="900064468" sldId="364"/>
            <ac:spMk id="12" creationId="{2874944F-6F3D-859D-8BE4-C31DED9F1E78}"/>
          </ac:spMkLst>
        </pc:spChg>
        <pc:spChg chg="mod">
          <ac:chgData name="mohammadshahjalalprodhania@gmail.com" userId="70ee16c16e6fb4eb" providerId="LiveId" clId="{CC4E42E0-1050-480A-B79F-097A2172546C}" dt="2024-10-23T19:59:04.863" v="822" actId="20577"/>
          <ac:spMkLst>
            <pc:docMk/>
            <pc:sldMk cId="900064468" sldId="364"/>
            <ac:spMk id="13" creationId="{1FB62BB0-06E3-56B8-B90E-640DA0388D03}"/>
          </ac:spMkLst>
        </pc:spChg>
        <pc:picChg chg="add mod">
          <ac:chgData name="mohammadshahjalalprodhania@gmail.com" userId="70ee16c16e6fb4eb" providerId="LiveId" clId="{CC4E42E0-1050-480A-B79F-097A2172546C}" dt="2024-10-23T19:57:09.403" v="813" actId="1076"/>
          <ac:picMkLst>
            <pc:docMk/>
            <pc:sldMk cId="900064468" sldId="364"/>
            <ac:picMk id="5" creationId="{60BBE82D-C915-D2D5-B8B9-CC6C445400B0}"/>
          </ac:picMkLst>
        </pc:picChg>
        <pc:picChg chg="add mod">
          <ac:chgData name="mohammadshahjalalprodhania@gmail.com" userId="70ee16c16e6fb4eb" providerId="LiveId" clId="{CC4E42E0-1050-480A-B79F-097A2172546C}" dt="2024-10-23T19:58:14.932" v="816" actId="1076"/>
          <ac:picMkLst>
            <pc:docMk/>
            <pc:sldMk cId="900064468" sldId="364"/>
            <ac:picMk id="7" creationId="{7FF7E884-BA8C-0A3C-0ED0-5BD3F2A69442}"/>
          </ac:picMkLst>
        </pc:picChg>
        <pc:picChg chg="del">
          <ac:chgData name="mohammadshahjalalprodhania@gmail.com" userId="70ee16c16e6fb4eb" providerId="LiveId" clId="{CC4E42E0-1050-480A-B79F-097A2172546C}" dt="2024-10-23T19:56:55.158" v="811" actId="478"/>
          <ac:picMkLst>
            <pc:docMk/>
            <pc:sldMk cId="900064468" sldId="364"/>
            <ac:picMk id="8" creationId="{BB384272-6E1B-8C8D-1716-2C93D8837FAE}"/>
          </ac:picMkLst>
        </pc:picChg>
        <pc:picChg chg="del">
          <ac:chgData name="mohammadshahjalalprodhania@gmail.com" userId="70ee16c16e6fb4eb" providerId="LiveId" clId="{CC4E42E0-1050-480A-B79F-097A2172546C}" dt="2024-10-23T19:57:22.274" v="814" actId="478"/>
          <ac:picMkLst>
            <pc:docMk/>
            <pc:sldMk cId="900064468" sldId="364"/>
            <ac:picMk id="11" creationId="{B9B248AD-2387-83E8-A1AC-F18C678B64DE}"/>
          </ac:picMkLst>
        </pc:picChg>
      </pc:sldChg>
      <pc:sldChg chg="addSp delSp modSp add mod">
        <pc:chgData name="mohammadshahjalalprodhania@gmail.com" userId="70ee16c16e6fb4eb" providerId="LiveId" clId="{CC4E42E0-1050-480A-B79F-097A2172546C}" dt="2024-10-23T22:16:24.618" v="1905" actId="20577"/>
        <pc:sldMkLst>
          <pc:docMk/>
          <pc:sldMk cId="2584925332" sldId="365"/>
        </pc:sldMkLst>
        <pc:spChg chg="mod">
          <ac:chgData name="mohammadshahjalalprodhania@gmail.com" userId="70ee16c16e6fb4eb" providerId="LiveId" clId="{CC4E42E0-1050-480A-B79F-097A2172546C}" dt="2024-10-23T20:04:59.127" v="912" actId="14100"/>
          <ac:spMkLst>
            <pc:docMk/>
            <pc:sldMk cId="2584925332" sldId="365"/>
            <ac:spMk id="2" creationId="{3C3D17A6-8DC2-0B5F-53B4-88B5805F5AD5}"/>
          </ac:spMkLst>
        </pc:spChg>
        <pc:spChg chg="add mod">
          <ac:chgData name="mohammadshahjalalprodhania@gmail.com" userId="70ee16c16e6fb4eb" providerId="LiveId" clId="{CC4E42E0-1050-480A-B79F-097A2172546C}" dt="2024-10-23T22:16:24.618" v="1905" actId="20577"/>
          <ac:spMkLst>
            <pc:docMk/>
            <pc:sldMk cId="2584925332" sldId="365"/>
            <ac:spMk id="3" creationId="{320249B2-748D-67F9-4721-3ACC1794554B}"/>
          </ac:spMkLst>
        </pc:spChg>
        <pc:spChg chg="del">
          <ac:chgData name="mohammadshahjalalprodhania@gmail.com" userId="70ee16c16e6fb4eb" providerId="LiveId" clId="{CC4E42E0-1050-480A-B79F-097A2172546C}" dt="2024-10-23T20:05:19.539" v="914" actId="478"/>
          <ac:spMkLst>
            <pc:docMk/>
            <pc:sldMk cId="2584925332" sldId="365"/>
            <ac:spMk id="12" creationId="{2874944F-6F3D-859D-8BE4-C31DED9F1E78}"/>
          </ac:spMkLst>
        </pc:spChg>
        <pc:spChg chg="del">
          <ac:chgData name="mohammadshahjalalprodhania@gmail.com" userId="70ee16c16e6fb4eb" providerId="LiveId" clId="{CC4E42E0-1050-480A-B79F-097A2172546C}" dt="2024-10-23T20:05:19.539" v="914" actId="478"/>
          <ac:spMkLst>
            <pc:docMk/>
            <pc:sldMk cId="2584925332" sldId="365"/>
            <ac:spMk id="13" creationId="{1FB62BB0-06E3-56B8-B90E-640DA0388D03}"/>
          </ac:spMkLst>
        </pc:spChg>
        <pc:spChg chg="del">
          <ac:chgData name="mohammadshahjalalprodhania@gmail.com" userId="70ee16c16e6fb4eb" providerId="LiveId" clId="{CC4E42E0-1050-480A-B79F-097A2172546C}" dt="2024-10-23T20:05:05.340" v="913" actId="478"/>
          <ac:spMkLst>
            <pc:docMk/>
            <pc:sldMk cId="2584925332" sldId="365"/>
            <ac:spMk id="14" creationId="{832ECC93-B2E0-31C9-07AC-549C4A1C44F9}"/>
          </ac:spMkLst>
        </pc:spChg>
        <pc:picChg chg="del">
          <ac:chgData name="mohammadshahjalalprodhania@gmail.com" userId="70ee16c16e6fb4eb" providerId="LiveId" clId="{CC4E42E0-1050-480A-B79F-097A2172546C}" dt="2024-10-23T20:05:19.539" v="914" actId="478"/>
          <ac:picMkLst>
            <pc:docMk/>
            <pc:sldMk cId="2584925332" sldId="365"/>
            <ac:picMk id="5" creationId="{60BBE82D-C915-D2D5-B8B9-CC6C445400B0}"/>
          </ac:picMkLst>
        </pc:picChg>
        <pc:picChg chg="add mod">
          <ac:chgData name="mohammadshahjalalprodhania@gmail.com" userId="70ee16c16e6fb4eb" providerId="LiveId" clId="{CC4E42E0-1050-480A-B79F-097A2172546C}" dt="2024-10-23T22:15:35.428" v="1873" actId="1035"/>
          <ac:picMkLst>
            <pc:docMk/>
            <pc:sldMk cId="2584925332" sldId="365"/>
            <ac:picMk id="6" creationId="{6B731E78-4368-7737-6204-4F42BFBB21EB}"/>
          </ac:picMkLst>
        </pc:picChg>
        <pc:picChg chg="del">
          <ac:chgData name="mohammadshahjalalprodhania@gmail.com" userId="70ee16c16e6fb4eb" providerId="LiveId" clId="{CC4E42E0-1050-480A-B79F-097A2172546C}" dt="2024-10-23T20:05:22.451" v="915" actId="478"/>
          <ac:picMkLst>
            <pc:docMk/>
            <pc:sldMk cId="2584925332" sldId="365"/>
            <ac:picMk id="7" creationId="{7FF7E884-BA8C-0A3C-0ED0-5BD3F2A69442}"/>
          </ac:picMkLst>
        </pc:picChg>
      </pc:sldChg>
      <pc:sldChg chg="add">
        <pc:chgData name="mohammadshahjalalprodhania@gmail.com" userId="70ee16c16e6fb4eb" providerId="LiveId" clId="{CC4E42E0-1050-480A-B79F-097A2172546C}" dt="2024-10-23T21:10:55.877" v="952"/>
        <pc:sldMkLst>
          <pc:docMk/>
          <pc:sldMk cId="1308140237" sldId="366"/>
        </pc:sldMkLst>
      </pc:sldChg>
      <pc:sldChg chg="add del">
        <pc:chgData name="mohammadshahjalalprodhania@gmail.com" userId="70ee16c16e6fb4eb" providerId="LiveId" clId="{CC4E42E0-1050-480A-B79F-097A2172546C}" dt="2024-10-23T20:08:40.527" v="917"/>
        <pc:sldMkLst>
          <pc:docMk/>
          <pc:sldMk cId="3223190425" sldId="366"/>
        </pc:sldMkLst>
      </pc:sldChg>
      <pc:sldChg chg="add">
        <pc:chgData name="mohammadshahjalalprodhania@gmail.com" userId="70ee16c16e6fb4eb" providerId="LiveId" clId="{CC4E42E0-1050-480A-B79F-097A2172546C}" dt="2024-10-23T21:10:55.877" v="952"/>
        <pc:sldMkLst>
          <pc:docMk/>
          <pc:sldMk cId="1730596848" sldId="367"/>
        </pc:sldMkLst>
      </pc:sldChg>
      <pc:sldChg chg="add">
        <pc:chgData name="mohammadshahjalalprodhania@gmail.com" userId="70ee16c16e6fb4eb" providerId="LiveId" clId="{CC4E42E0-1050-480A-B79F-097A2172546C}" dt="2024-10-23T21:10:55.877" v="952"/>
        <pc:sldMkLst>
          <pc:docMk/>
          <pc:sldMk cId="2440228850" sldId="368"/>
        </pc:sldMkLst>
      </pc:sldChg>
      <pc:sldChg chg="add">
        <pc:chgData name="mohammadshahjalalprodhania@gmail.com" userId="70ee16c16e6fb4eb" providerId="LiveId" clId="{CC4E42E0-1050-480A-B79F-097A2172546C}" dt="2024-10-23T21:10:55.877" v="952"/>
        <pc:sldMkLst>
          <pc:docMk/>
          <pc:sldMk cId="1665523085" sldId="369"/>
        </pc:sldMkLst>
      </pc:sldChg>
      <pc:sldChg chg="add">
        <pc:chgData name="mohammadshahjalalprodhania@gmail.com" userId="70ee16c16e6fb4eb" providerId="LiveId" clId="{CC4E42E0-1050-480A-B79F-097A2172546C}" dt="2024-10-23T21:10:55.877" v="952"/>
        <pc:sldMkLst>
          <pc:docMk/>
          <pc:sldMk cId="2225723502" sldId="370"/>
        </pc:sldMkLst>
      </pc:sldChg>
      <pc:sldChg chg="add">
        <pc:chgData name="mohammadshahjalalprodhania@gmail.com" userId="70ee16c16e6fb4eb" providerId="LiveId" clId="{CC4E42E0-1050-480A-B79F-097A2172546C}" dt="2024-10-23T21:10:55.877" v="952"/>
        <pc:sldMkLst>
          <pc:docMk/>
          <pc:sldMk cId="4222656796" sldId="371"/>
        </pc:sldMkLst>
      </pc:sldChg>
      <pc:sldChg chg="add">
        <pc:chgData name="mohammadshahjalalprodhania@gmail.com" userId="70ee16c16e6fb4eb" providerId="LiveId" clId="{CC4E42E0-1050-480A-B79F-097A2172546C}" dt="2024-10-23T21:10:55.877" v="952"/>
        <pc:sldMkLst>
          <pc:docMk/>
          <pc:sldMk cId="3853849155" sldId="372"/>
        </pc:sldMkLst>
      </pc:sldChg>
      <pc:sldChg chg="add">
        <pc:chgData name="mohammadshahjalalprodhania@gmail.com" userId="70ee16c16e6fb4eb" providerId="LiveId" clId="{CC4E42E0-1050-480A-B79F-097A2172546C}" dt="2024-10-23T21:10:55.877" v="952"/>
        <pc:sldMkLst>
          <pc:docMk/>
          <pc:sldMk cId="3032363161" sldId="373"/>
        </pc:sldMkLst>
      </pc:sldChg>
      <pc:sldChg chg="add">
        <pc:chgData name="mohammadshahjalalprodhania@gmail.com" userId="70ee16c16e6fb4eb" providerId="LiveId" clId="{CC4E42E0-1050-480A-B79F-097A2172546C}" dt="2024-10-23T21:10:55.877" v="952"/>
        <pc:sldMkLst>
          <pc:docMk/>
          <pc:sldMk cId="684637469" sldId="374"/>
        </pc:sldMkLst>
      </pc:sldChg>
      <pc:sldChg chg="add">
        <pc:chgData name="mohammadshahjalalprodhania@gmail.com" userId="70ee16c16e6fb4eb" providerId="LiveId" clId="{CC4E42E0-1050-480A-B79F-097A2172546C}" dt="2024-10-23T21:10:55.877" v="952"/>
        <pc:sldMkLst>
          <pc:docMk/>
          <pc:sldMk cId="1446435235" sldId="375"/>
        </pc:sldMkLst>
      </pc:sldChg>
      <pc:sldChg chg="add">
        <pc:chgData name="mohammadshahjalalprodhania@gmail.com" userId="70ee16c16e6fb4eb" providerId="LiveId" clId="{CC4E42E0-1050-480A-B79F-097A2172546C}" dt="2024-10-23T21:10:55.877" v="952"/>
        <pc:sldMkLst>
          <pc:docMk/>
          <pc:sldMk cId="830744527" sldId="376"/>
        </pc:sldMkLst>
      </pc:sldChg>
      <pc:sldChg chg="addSp delSp modSp add mod">
        <pc:chgData name="mohammadshahjalalprodhania@gmail.com" userId="70ee16c16e6fb4eb" providerId="LiveId" clId="{CC4E42E0-1050-480A-B79F-097A2172546C}" dt="2024-10-23T22:07:39.045" v="1746" actId="478"/>
        <pc:sldMkLst>
          <pc:docMk/>
          <pc:sldMk cId="3747988134" sldId="377"/>
        </pc:sldMkLst>
        <pc:spChg chg="mod">
          <ac:chgData name="mohammadshahjalalprodhania@gmail.com" userId="70ee16c16e6fb4eb" providerId="LiveId" clId="{CC4E42E0-1050-480A-B79F-097A2172546C}" dt="2024-10-23T22:07:35.435" v="1745" actId="6549"/>
          <ac:spMkLst>
            <pc:docMk/>
            <pc:sldMk cId="3747988134" sldId="377"/>
            <ac:spMk id="2" creationId="{D5CBDACB-9A98-D001-6E92-BF159BB927B3}"/>
          </ac:spMkLst>
        </pc:spChg>
        <pc:spChg chg="add mod">
          <ac:chgData name="mohammadshahjalalprodhania@gmail.com" userId="70ee16c16e6fb4eb" providerId="LiveId" clId="{CC4E42E0-1050-480A-B79F-097A2172546C}" dt="2024-10-23T22:07:39.045" v="1746" actId="478"/>
          <ac:spMkLst>
            <pc:docMk/>
            <pc:sldMk cId="3747988134" sldId="377"/>
            <ac:spMk id="4" creationId="{31FA621F-0607-34D2-BB13-B2E0D9FD7B27}"/>
          </ac:spMkLst>
        </pc:spChg>
        <pc:spChg chg="del">
          <ac:chgData name="mohammadshahjalalprodhania@gmail.com" userId="70ee16c16e6fb4eb" providerId="LiveId" clId="{CC4E42E0-1050-480A-B79F-097A2172546C}" dt="2024-10-23T22:07:39.045" v="1746" actId="478"/>
          <ac:spMkLst>
            <pc:docMk/>
            <pc:sldMk cId="3747988134" sldId="377"/>
            <ac:spMk id="5" creationId="{D749AB50-B3A2-D848-7D7E-F662A002F63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10/24/24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10/24/24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8CCF9-1C2E-8642-828E-90114A86088E}" type="slidenum">
              <a:rPr lang="en-US" smtClean="0"/>
              <a:t>39</a:t>
            </a:fld>
            <a:endParaRPr lang="en-US"/>
          </a:p>
        </p:txBody>
      </p:sp>
    </p:spTree>
    <p:extLst>
      <p:ext uri="{BB962C8B-B14F-4D97-AF65-F5344CB8AC3E}">
        <p14:creationId xmlns:p14="http://schemas.microsoft.com/office/powerpoint/2010/main" val="965146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9638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s-ES"/>
              <a:t>Haga clic en el icono para agregar una imagen</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s-ES"/>
              <a:t>Haga clic en el icono para agregar una imagen</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s-ES"/>
              <a:t>Haga clic en el icono para agregar una imagen</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 id="2147483706" r:id="rId14"/>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6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4.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4495800" y="89262"/>
            <a:ext cx="7478486" cy="3056343"/>
          </a:xfrm>
        </p:spPr>
        <p:txBody>
          <a:bodyPr/>
          <a:lstStyle/>
          <a:p>
            <a:r>
              <a:rPr lang="en-US" dirty="0"/>
              <a:t>Melbourne HOUSING Snapshot</a:t>
            </a:r>
            <a:br>
              <a:rPr lang="en-US" dirty="0"/>
            </a:br>
            <a:endParaRPr lang="en-US" dirty="0"/>
          </a:p>
        </p:txBody>
      </p:sp>
      <p:sp>
        <p:nvSpPr>
          <p:cNvPr id="2" name="Title 2">
            <a:extLst>
              <a:ext uri="{FF2B5EF4-FFF2-40B4-BE49-F238E27FC236}">
                <a16:creationId xmlns:a16="http://schemas.microsoft.com/office/drawing/2014/main" id="{A2026A8D-5FC2-865B-974D-CDC963250914}"/>
              </a:ext>
            </a:extLst>
          </p:cNvPr>
          <p:cNvSpPr txBox="1">
            <a:spLocks/>
          </p:cNvSpPr>
          <p:nvPr/>
        </p:nvSpPr>
        <p:spPr>
          <a:xfrm>
            <a:off x="6379028" y="3780253"/>
            <a:ext cx="7478486" cy="30563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1800" dirty="0"/>
              <a:t>Data Source: </a:t>
            </a:r>
            <a:r>
              <a:rPr lang="en-US" sz="1800" cap="none" dirty="0"/>
              <a:t>Kaggle (</a:t>
            </a:r>
            <a:r>
              <a:rPr lang="en-US" sz="1800" cap="none" dirty="0">
                <a:hlinkClick r:id="rId2"/>
              </a:rPr>
              <a:t>www.Kaggle.com</a:t>
            </a:r>
            <a:r>
              <a:rPr lang="en-US" sz="1800" cap="none" dirty="0"/>
              <a:t>)</a:t>
            </a:r>
          </a:p>
          <a:p>
            <a:endParaRPr lang="en-US" sz="1600" cap="none" dirty="0"/>
          </a:p>
          <a:p>
            <a:r>
              <a:rPr lang="en-US" sz="1400" cap="none" dirty="0"/>
              <a:t>Data created by: Tony Pino (</a:t>
            </a:r>
            <a:r>
              <a:rPr lang="en-GB" sz="1400" cap="none" dirty="0"/>
              <a:t>Telecoms Engineer at Telstra</a:t>
            </a:r>
            <a:r>
              <a:rPr lang="en-US" sz="1400" cap="none" dirty="0"/>
              <a:t>)</a:t>
            </a:r>
            <a:br>
              <a:rPr lang="en-US" sz="1400" cap="none" dirty="0"/>
            </a:br>
            <a:endParaRPr lang="en-US" sz="1400" cap="none" dirty="0"/>
          </a:p>
        </p:txBody>
      </p:sp>
      <p:sp>
        <p:nvSpPr>
          <p:cNvPr id="4" name="TextBox 3">
            <a:extLst>
              <a:ext uri="{FF2B5EF4-FFF2-40B4-BE49-F238E27FC236}">
                <a16:creationId xmlns:a16="http://schemas.microsoft.com/office/drawing/2014/main" id="{5D767440-4605-45D5-A2FB-78A8306DFB8E}"/>
              </a:ext>
            </a:extLst>
          </p:cNvPr>
          <p:cNvSpPr txBox="1"/>
          <p:nvPr/>
        </p:nvSpPr>
        <p:spPr>
          <a:xfrm>
            <a:off x="5812973" y="3010084"/>
            <a:ext cx="4876801" cy="1815882"/>
          </a:xfrm>
          <a:prstGeom prst="rect">
            <a:avLst/>
          </a:prstGeom>
          <a:noFill/>
        </p:spPr>
        <p:txBody>
          <a:bodyPr wrap="square" rtlCol="0">
            <a:spAutoFit/>
          </a:bodyPr>
          <a:lstStyle/>
          <a:p>
            <a:r>
              <a:rPr lang="en-GB" sz="2000" b="1" dirty="0"/>
              <a:t>Team Member:</a:t>
            </a:r>
          </a:p>
          <a:p>
            <a:endParaRPr lang="en-GB" sz="2000" b="1" dirty="0"/>
          </a:p>
          <a:p>
            <a:pPr marL="342900" indent="-342900">
              <a:buAutoNum type="arabicPeriod"/>
            </a:pPr>
            <a:r>
              <a:rPr lang="en-GB" dirty="0"/>
              <a:t>Ingrid Camacho</a:t>
            </a:r>
          </a:p>
          <a:p>
            <a:pPr marL="342900" indent="-342900">
              <a:buAutoNum type="arabicPeriod"/>
            </a:pPr>
            <a:r>
              <a:rPr lang="en-GB" dirty="0"/>
              <a:t>Gita Natalia</a:t>
            </a:r>
          </a:p>
          <a:p>
            <a:pPr marL="342900" indent="-342900">
              <a:buAutoNum type="arabicPeriod"/>
            </a:pPr>
            <a:r>
              <a:rPr lang="en-GB" dirty="0"/>
              <a:t>Wisdom Chimezie</a:t>
            </a:r>
          </a:p>
          <a:p>
            <a:pPr marL="342900" indent="-342900">
              <a:buAutoNum type="arabicPeriod"/>
            </a:pPr>
            <a:r>
              <a:rPr lang="en-GB" dirty="0"/>
              <a:t>Mohammad S </a:t>
            </a:r>
            <a:r>
              <a:rPr lang="en-GB" dirty="0" err="1"/>
              <a:t>Prodhania</a:t>
            </a:r>
            <a:endParaRPr lang="en-GB"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sp>
        <p:nvSpPr>
          <p:cNvPr id="4" name="Freeform 4"/>
          <p:cNvSpPr/>
          <p:nvPr/>
        </p:nvSpPr>
        <p:spPr>
          <a:xfrm>
            <a:off x="403643" y="166460"/>
            <a:ext cx="5692357" cy="4434427"/>
          </a:xfrm>
          <a:custGeom>
            <a:avLst/>
            <a:gdLst/>
            <a:ahLst/>
            <a:cxnLst/>
            <a:rect l="l" t="t" r="r" b="b"/>
            <a:pathLst>
              <a:path w="8538536" h="6651641">
                <a:moveTo>
                  <a:pt x="0" y="0"/>
                </a:moveTo>
                <a:lnTo>
                  <a:pt x="8538536" y="0"/>
                </a:lnTo>
                <a:lnTo>
                  <a:pt x="8538536" y="6651641"/>
                </a:lnTo>
                <a:lnTo>
                  <a:pt x="0" y="6651641"/>
                </a:lnTo>
                <a:lnTo>
                  <a:pt x="0" y="0"/>
                </a:lnTo>
                <a:close/>
              </a:path>
            </a:pathLst>
          </a:custGeom>
          <a:blipFill>
            <a:blip r:embed="rId2"/>
            <a:stretch>
              <a:fillRect/>
            </a:stretch>
          </a:blipFill>
        </p:spPr>
        <p:txBody>
          <a:bodyPr/>
          <a:lstStyle/>
          <a:p>
            <a:endParaRPr lang="en-GB"/>
          </a:p>
        </p:txBody>
      </p:sp>
      <p:sp>
        <p:nvSpPr>
          <p:cNvPr id="5" name="Freeform 5"/>
          <p:cNvSpPr/>
          <p:nvPr/>
        </p:nvSpPr>
        <p:spPr>
          <a:xfrm>
            <a:off x="1230562" y="4654816"/>
            <a:ext cx="3813861" cy="1770146"/>
          </a:xfrm>
          <a:custGeom>
            <a:avLst/>
            <a:gdLst/>
            <a:ahLst/>
            <a:cxnLst/>
            <a:rect l="l" t="t" r="r" b="b"/>
            <a:pathLst>
              <a:path w="5720791" h="2655219">
                <a:moveTo>
                  <a:pt x="0" y="0"/>
                </a:moveTo>
                <a:lnTo>
                  <a:pt x="5720791" y="0"/>
                </a:lnTo>
                <a:lnTo>
                  <a:pt x="5720791" y="2655220"/>
                </a:lnTo>
                <a:lnTo>
                  <a:pt x="0" y="2655220"/>
                </a:lnTo>
                <a:lnTo>
                  <a:pt x="0" y="0"/>
                </a:lnTo>
                <a:close/>
              </a:path>
            </a:pathLst>
          </a:custGeom>
          <a:blipFill>
            <a:blip r:embed="rId3"/>
            <a:stretch>
              <a:fillRect/>
            </a:stretch>
          </a:blipFill>
        </p:spPr>
        <p:txBody>
          <a:bodyPr/>
          <a:lstStyle/>
          <a:p>
            <a:endParaRPr lang="en-GB"/>
          </a:p>
        </p:txBody>
      </p:sp>
      <p:sp>
        <p:nvSpPr>
          <p:cNvPr id="6" name="Freeform 6"/>
          <p:cNvSpPr/>
          <p:nvPr/>
        </p:nvSpPr>
        <p:spPr>
          <a:xfrm>
            <a:off x="6112463" y="166460"/>
            <a:ext cx="5452187" cy="4434427"/>
          </a:xfrm>
          <a:custGeom>
            <a:avLst/>
            <a:gdLst/>
            <a:ahLst/>
            <a:cxnLst/>
            <a:rect l="l" t="t" r="r" b="b"/>
            <a:pathLst>
              <a:path w="8178281" h="6651641">
                <a:moveTo>
                  <a:pt x="0" y="0"/>
                </a:moveTo>
                <a:lnTo>
                  <a:pt x="8178281" y="0"/>
                </a:lnTo>
                <a:lnTo>
                  <a:pt x="8178281" y="6651641"/>
                </a:lnTo>
                <a:lnTo>
                  <a:pt x="0" y="6651641"/>
                </a:lnTo>
                <a:lnTo>
                  <a:pt x="0" y="0"/>
                </a:lnTo>
                <a:close/>
              </a:path>
            </a:pathLst>
          </a:custGeom>
          <a:blipFill>
            <a:blip r:embed="rId4"/>
            <a:stretch>
              <a:fillRect l="-605" r="-605" b="-1666"/>
            </a:stretch>
          </a:blipFill>
        </p:spPr>
        <p:txBody>
          <a:bodyPr/>
          <a:lstStyle/>
          <a:p>
            <a:endParaRPr lang="en-GB"/>
          </a:p>
        </p:txBody>
      </p:sp>
      <p:sp>
        <p:nvSpPr>
          <p:cNvPr id="7" name="Freeform 7"/>
          <p:cNvSpPr/>
          <p:nvPr/>
        </p:nvSpPr>
        <p:spPr>
          <a:xfrm>
            <a:off x="7383514" y="4654816"/>
            <a:ext cx="2910085" cy="1638837"/>
          </a:xfrm>
          <a:custGeom>
            <a:avLst/>
            <a:gdLst/>
            <a:ahLst/>
            <a:cxnLst/>
            <a:rect l="l" t="t" r="r" b="b"/>
            <a:pathLst>
              <a:path w="4365128" h="2458256">
                <a:moveTo>
                  <a:pt x="0" y="0"/>
                </a:moveTo>
                <a:lnTo>
                  <a:pt x="4365128" y="0"/>
                </a:lnTo>
                <a:lnTo>
                  <a:pt x="4365128" y="2458257"/>
                </a:lnTo>
                <a:lnTo>
                  <a:pt x="0" y="2458257"/>
                </a:lnTo>
                <a:lnTo>
                  <a:pt x="0" y="0"/>
                </a:lnTo>
                <a:close/>
              </a:path>
            </a:pathLst>
          </a:custGeom>
          <a:blipFill>
            <a:blip r:embed="rId5"/>
            <a:stretch>
              <a:fillRect/>
            </a:stretch>
          </a:blipFill>
        </p:spPr>
        <p:txBody>
          <a:bodyPr/>
          <a:lstStyle/>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10973776" y="5572239"/>
            <a:ext cx="532424" cy="53242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6" name="Group 6"/>
          <p:cNvGrpSpPr/>
          <p:nvPr/>
        </p:nvGrpSpPr>
        <p:grpSpPr>
          <a:xfrm>
            <a:off x="751078" y="1630262"/>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8" name="Group 8"/>
          <p:cNvGrpSpPr/>
          <p:nvPr/>
        </p:nvGrpSpPr>
        <p:grpSpPr>
          <a:xfrm>
            <a:off x="751078" y="2909092"/>
            <a:ext cx="263277" cy="26327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10" name="Group 10"/>
          <p:cNvGrpSpPr/>
          <p:nvPr/>
        </p:nvGrpSpPr>
        <p:grpSpPr>
          <a:xfrm>
            <a:off x="751078" y="4492750"/>
            <a:ext cx="263277" cy="26327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12" name="Group 12"/>
          <p:cNvGrpSpPr/>
          <p:nvPr/>
        </p:nvGrpSpPr>
        <p:grpSpPr>
          <a:xfrm>
            <a:off x="8867708" y="2374694"/>
            <a:ext cx="532424" cy="532424"/>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4" name="Freeform 14"/>
          <p:cNvSpPr/>
          <p:nvPr/>
        </p:nvSpPr>
        <p:spPr>
          <a:xfrm>
            <a:off x="9133920" y="2640906"/>
            <a:ext cx="2149692" cy="3224538"/>
          </a:xfrm>
          <a:custGeom>
            <a:avLst/>
            <a:gdLst/>
            <a:ahLst/>
            <a:cxnLst/>
            <a:rect l="l" t="t" r="r" b="b"/>
            <a:pathLst>
              <a:path w="3224538" h="4836807">
                <a:moveTo>
                  <a:pt x="0" y="0"/>
                </a:moveTo>
                <a:lnTo>
                  <a:pt x="3224537" y="0"/>
                </a:lnTo>
                <a:lnTo>
                  <a:pt x="3224537" y="4836807"/>
                </a:lnTo>
                <a:lnTo>
                  <a:pt x="0" y="4836807"/>
                </a:lnTo>
                <a:lnTo>
                  <a:pt x="0" y="0"/>
                </a:lnTo>
                <a:close/>
              </a:path>
            </a:pathLst>
          </a:custGeom>
          <a:blipFill>
            <a:blip r:embed="rId2"/>
            <a:stretch>
              <a:fillRect/>
            </a:stretch>
          </a:blipFill>
        </p:spPr>
        <p:txBody>
          <a:bodyPr/>
          <a:lstStyle/>
          <a:p>
            <a:endParaRPr lang="en-GB"/>
          </a:p>
        </p:txBody>
      </p:sp>
      <p:sp>
        <p:nvSpPr>
          <p:cNvPr id="15" name="TextBox 15"/>
          <p:cNvSpPr txBox="1"/>
          <p:nvPr/>
        </p:nvSpPr>
        <p:spPr>
          <a:xfrm>
            <a:off x="685800" y="147173"/>
            <a:ext cx="7712170" cy="950325"/>
          </a:xfrm>
          <a:prstGeom prst="rect">
            <a:avLst/>
          </a:prstGeom>
        </p:spPr>
        <p:txBody>
          <a:bodyPr lIns="0" tIns="0" rIns="0" bIns="0" rtlCol="0" anchor="t">
            <a:spAutoFit/>
          </a:bodyPr>
          <a:lstStyle/>
          <a:p>
            <a:pPr>
              <a:lnSpc>
                <a:spcPts val="7878"/>
              </a:lnSpc>
              <a:spcBef>
                <a:spcPct val="0"/>
              </a:spcBef>
            </a:pPr>
            <a:r>
              <a:rPr lang="en-US" sz="5627" dirty="0">
                <a:solidFill>
                  <a:srgbClr val="4B4640"/>
                </a:solidFill>
                <a:latin typeface="Raleway"/>
                <a:ea typeface="Raleway"/>
                <a:cs typeface="Raleway"/>
                <a:sym typeface="Raleway"/>
              </a:rPr>
              <a:t>Analysis</a:t>
            </a:r>
          </a:p>
        </p:txBody>
      </p:sp>
      <p:sp>
        <p:nvSpPr>
          <p:cNvPr id="16" name="TextBox 16"/>
          <p:cNvSpPr txBox="1"/>
          <p:nvPr/>
        </p:nvSpPr>
        <p:spPr>
          <a:xfrm>
            <a:off x="1564038" y="1562780"/>
            <a:ext cx="5520611" cy="1091004"/>
          </a:xfrm>
          <a:prstGeom prst="rect">
            <a:avLst/>
          </a:prstGeom>
        </p:spPr>
        <p:txBody>
          <a:bodyPr lIns="0" tIns="0" rIns="0" bIns="0" rtlCol="0" anchor="t">
            <a:spAutoFit/>
          </a:bodyPr>
          <a:lstStyle/>
          <a:p>
            <a:pPr>
              <a:lnSpc>
                <a:spcPts val="2888"/>
              </a:lnSpc>
              <a:spcBef>
                <a:spcPct val="0"/>
              </a:spcBef>
            </a:pPr>
            <a:r>
              <a:rPr lang="en-US" sz="2063">
                <a:solidFill>
                  <a:srgbClr val="4B4640"/>
                </a:solidFill>
                <a:latin typeface="Open Sans"/>
                <a:ea typeface="Open Sans"/>
                <a:cs typeface="Open Sans"/>
                <a:sym typeface="Open Sans"/>
              </a:rPr>
              <a:t>The charts show top 5 property agents in terms of total sales (AUD) and ranked the by the number of houses sold</a:t>
            </a:r>
          </a:p>
        </p:txBody>
      </p:sp>
      <p:sp>
        <p:nvSpPr>
          <p:cNvPr id="17" name="TextBox 17"/>
          <p:cNvSpPr txBox="1"/>
          <p:nvPr/>
        </p:nvSpPr>
        <p:spPr>
          <a:xfrm>
            <a:off x="1564038" y="2790368"/>
            <a:ext cx="5520611" cy="1462901"/>
          </a:xfrm>
          <a:prstGeom prst="rect">
            <a:avLst/>
          </a:prstGeom>
        </p:spPr>
        <p:txBody>
          <a:bodyPr lIns="0" tIns="0" rIns="0" bIns="0" rtlCol="0" anchor="t">
            <a:spAutoFit/>
          </a:bodyPr>
          <a:lstStyle/>
          <a:p>
            <a:pPr>
              <a:lnSpc>
                <a:spcPts val="2888"/>
              </a:lnSpc>
              <a:spcBef>
                <a:spcPct val="0"/>
              </a:spcBef>
            </a:pPr>
            <a:r>
              <a:rPr lang="en-US" sz="2063" dirty="0" err="1">
                <a:solidFill>
                  <a:srgbClr val="4B4640"/>
                </a:solidFill>
                <a:latin typeface="Open Sans"/>
                <a:ea typeface="Open Sans"/>
                <a:cs typeface="Open Sans"/>
                <a:sym typeface="Open Sans"/>
              </a:rPr>
              <a:t>Jellis</a:t>
            </a:r>
            <a:r>
              <a:rPr lang="en-US" sz="2063" dirty="0">
                <a:solidFill>
                  <a:srgbClr val="4B4640"/>
                </a:solidFill>
                <a:latin typeface="Open Sans"/>
                <a:ea typeface="Open Sans"/>
                <a:cs typeface="Open Sans"/>
                <a:sym typeface="Open Sans"/>
              </a:rPr>
              <a:t> and Nelson indicating their dominance in the market. They may have access to higher-priced properties or a more active market.</a:t>
            </a:r>
          </a:p>
        </p:txBody>
      </p:sp>
      <p:sp>
        <p:nvSpPr>
          <p:cNvPr id="18" name="TextBox 18"/>
          <p:cNvSpPr txBox="1"/>
          <p:nvPr/>
        </p:nvSpPr>
        <p:spPr>
          <a:xfrm>
            <a:off x="1564038" y="4381672"/>
            <a:ext cx="5520611" cy="2206694"/>
          </a:xfrm>
          <a:prstGeom prst="rect">
            <a:avLst/>
          </a:prstGeom>
        </p:spPr>
        <p:txBody>
          <a:bodyPr lIns="0" tIns="0" rIns="0" bIns="0" rtlCol="0" anchor="t">
            <a:spAutoFit/>
          </a:bodyPr>
          <a:lstStyle/>
          <a:p>
            <a:pPr>
              <a:lnSpc>
                <a:spcPts val="2888"/>
              </a:lnSpc>
              <a:spcBef>
                <a:spcPct val="0"/>
              </a:spcBef>
            </a:pPr>
            <a:r>
              <a:rPr lang="en-US" sz="2063">
                <a:solidFill>
                  <a:srgbClr val="4B4640"/>
                </a:solidFill>
                <a:latin typeface="Open Sans"/>
                <a:ea typeface="Open Sans"/>
                <a:cs typeface="Open Sans"/>
                <a:sym typeface="Open Sans"/>
              </a:rPr>
              <a:t>Top 5 agents by price all appear as top agents in volume sold. Following some shift, such as Nelson as the first and Hockingstuart as the third. It may suggest that Hockingstuart sold large number of houses at lower price.</a:t>
            </a:r>
          </a:p>
        </p:txBody>
      </p:sp>
      <p:sp>
        <p:nvSpPr>
          <p:cNvPr id="19" name="TextBox 19"/>
          <p:cNvSpPr txBox="1"/>
          <p:nvPr/>
        </p:nvSpPr>
        <p:spPr>
          <a:xfrm>
            <a:off x="9133920" y="5924127"/>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MELBOURNE CITY STREET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sp>
        <p:nvSpPr>
          <p:cNvPr id="4" name="Freeform 4"/>
          <p:cNvSpPr/>
          <p:nvPr/>
        </p:nvSpPr>
        <p:spPr>
          <a:xfrm>
            <a:off x="3207801" y="166460"/>
            <a:ext cx="5776399" cy="4805818"/>
          </a:xfrm>
          <a:custGeom>
            <a:avLst/>
            <a:gdLst/>
            <a:ahLst/>
            <a:cxnLst/>
            <a:rect l="l" t="t" r="r" b="b"/>
            <a:pathLst>
              <a:path w="8664599" h="7208727">
                <a:moveTo>
                  <a:pt x="0" y="0"/>
                </a:moveTo>
                <a:lnTo>
                  <a:pt x="8664598" y="0"/>
                </a:lnTo>
                <a:lnTo>
                  <a:pt x="8664598" y="7208727"/>
                </a:lnTo>
                <a:lnTo>
                  <a:pt x="0" y="7208727"/>
                </a:lnTo>
                <a:lnTo>
                  <a:pt x="0" y="0"/>
                </a:lnTo>
                <a:close/>
              </a:path>
            </a:pathLst>
          </a:custGeom>
          <a:blipFill>
            <a:blip r:embed="rId2"/>
            <a:stretch>
              <a:fillRect l="-5225"/>
            </a:stretch>
          </a:blipFill>
        </p:spPr>
        <p:txBody>
          <a:bodyPr/>
          <a:lstStyle/>
          <a:p>
            <a:endParaRPr lang="en-GB"/>
          </a:p>
        </p:txBody>
      </p:sp>
      <p:sp>
        <p:nvSpPr>
          <p:cNvPr id="5" name="Freeform 5"/>
          <p:cNvSpPr/>
          <p:nvPr/>
        </p:nvSpPr>
        <p:spPr>
          <a:xfrm>
            <a:off x="1260968" y="4972278"/>
            <a:ext cx="4508417" cy="1665822"/>
          </a:xfrm>
          <a:custGeom>
            <a:avLst/>
            <a:gdLst/>
            <a:ahLst/>
            <a:cxnLst/>
            <a:rect l="l" t="t" r="r" b="b"/>
            <a:pathLst>
              <a:path w="6762626" h="2498733">
                <a:moveTo>
                  <a:pt x="0" y="0"/>
                </a:moveTo>
                <a:lnTo>
                  <a:pt x="6762627" y="0"/>
                </a:lnTo>
                <a:lnTo>
                  <a:pt x="6762627" y="2498733"/>
                </a:lnTo>
                <a:lnTo>
                  <a:pt x="0" y="2498733"/>
                </a:lnTo>
                <a:lnTo>
                  <a:pt x="0" y="0"/>
                </a:lnTo>
                <a:close/>
              </a:path>
            </a:pathLst>
          </a:custGeom>
          <a:blipFill>
            <a:blip r:embed="rId3"/>
            <a:stretch>
              <a:fillRect/>
            </a:stretch>
          </a:blipFill>
        </p:spPr>
        <p:txBody>
          <a:bodyPr/>
          <a:lstStyle/>
          <a:p>
            <a:endParaRPr lang="en-GB"/>
          </a:p>
        </p:txBody>
      </p:sp>
      <p:sp>
        <p:nvSpPr>
          <p:cNvPr id="6" name="Freeform 6"/>
          <p:cNvSpPr/>
          <p:nvPr/>
        </p:nvSpPr>
        <p:spPr>
          <a:xfrm>
            <a:off x="6923655" y="4972277"/>
            <a:ext cx="3699605" cy="1588440"/>
          </a:xfrm>
          <a:custGeom>
            <a:avLst/>
            <a:gdLst/>
            <a:ahLst/>
            <a:cxnLst/>
            <a:rect l="l" t="t" r="r" b="b"/>
            <a:pathLst>
              <a:path w="5549408" h="2382660">
                <a:moveTo>
                  <a:pt x="0" y="0"/>
                </a:moveTo>
                <a:lnTo>
                  <a:pt x="5549407" y="0"/>
                </a:lnTo>
                <a:lnTo>
                  <a:pt x="5549407" y="2382659"/>
                </a:lnTo>
                <a:lnTo>
                  <a:pt x="0" y="2382659"/>
                </a:lnTo>
                <a:lnTo>
                  <a:pt x="0" y="0"/>
                </a:lnTo>
                <a:close/>
              </a:path>
            </a:pathLst>
          </a:custGeom>
          <a:blipFill>
            <a:blip r:embed="rId4"/>
            <a:stretch>
              <a:fillRect b="-5092"/>
            </a:stretch>
          </a:blipFill>
        </p:spPr>
        <p:txBody>
          <a:bodyPr/>
          <a:lstStyle/>
          <a:p>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10973776" y="5572239"/>
            <a:ext cx="532424" cy="53242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6" name="Group 6"/>
          <p:cNvGrpSpPr/>
          <p:nvPr/>
        </p:nvGrpSpPr>
        <p:grpSpPr>
          <a:xfrm>
            <a:off x="751078" y="1630262"/>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8" name="Group 8"/>
          <p:cNvGrpSpPr/>
          <p:nvPr/>
        </p:nvGrpSpPr>
        <p:grpSpPr>
          <a:xfrm>
            <a:off x="751078" y="2909092"/>
            <a:ext cx="263277" cy="26327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10" name="Group 10"/>
          <p:cNvGrpSpPr/>
          <p:nvPr/>
        </p:nvGrpSpPr>
        <p:grpSpPr>
          <a:xfrm>
            <a:off x="751078" y="5992863"/>
            <a:ext cx="185967" cy="1859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12" name="Group 12"/>
          <p:cNvGrpSpPr/>
          <p:nvPr/>
        </p:nvGrpSpPr>
        <p:grpSpPr>
          <a:xfrm>
            <a:off x="8867708" y="2374694"/>
            <a:ext cx="532424" cy="532424"/>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4" name="Freeform 14"/>
          <p:cNvSpPr/>
          <p:nvPr/>
        </p:nvSpPr>
        <p:spPr>
          <a:xfrm>
            <a:off x="9133921" y="2563944"/>
            <a:ext cx="2151483" cy="3229243"/>
          </a:xfrm>
          <a:custGeom>
            <a:avLst/>
            <a:gdLst/>
            <a:ahLst/>
            <a:cxnLst/>
            <a:rect l="l" t="t" r="r" b="b"/>
            <a:pathLst>
              <a:path w="3227225" h="4843865">
                <a:moveTo>
                  <a:pt x="0" y="0"/>
                </a:moveTo>
                <a:lnTo>
                  <a:pt x="3227225" y="0"/>
                </a:lnTo>
                <a:lnTo>
                  <a:pt x="3227225" y="4843865"/>
                </a:lnTo>
                <a:lnTo>
                  <a:pt x="0" y="4843865"/>
                </a:lnTo>
                <a:lnTo>
                  <a:pt x="0" y="0"/>
                </a:lnTo>
                <a:close/>
              </a:path>
            </a:pathLst>
          </a:custGeom>
          <a:blipFill>
            <a:blip r:embed="rId2"/>
            <a:stretch>
              <a:fillRect/>
            </a:stretch>
          </a:blipFill>
        </p:spPr>
        <p:txBody>
          <a:bodyPr/>
          <a:lstStyle/>
          <a:p>
            <a:endParaRPr lang="en-GB"/>
          </a:p>
        </p:txBody>
      </p:sp>
      <p:sp>
        <p:nvSpPr>
          <p:cNvPr id="15" name="TextBox 15"/>
          <p:cNvSpPr txBox="1"/>
          <p:nvPr/>
        </p:nvSpPr>
        <p:spPr>
          <a:xfrm>
            <a:off x="685800" y="147173"/>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6" name="TextBox 16"/>
          <p:cNvSpPr txBox="1"/>
          <p:nvPr/>
        </p:nvSpPr>
        <p:spPr>
          <a:xfrm>
            <a:off x="1564038" y="1562780"/>
            <a:ext cx="5520611" cy="719108"/>
          </a:xfrm>
          <a:prstGeom prst="rect">
            <a:avLst/>
          </a:prstGeom>
        </p:spPr>
        <p:txBody>
          <a:bodyPr lIns="0" tIns="0" rIns="0" bIns="0" rtlCol="0" anchor="t">
            <a:spAutoFit/>
          </a:bodyPr>
          <a:lstStyle/>
          <a:p>
            <a:pPr>
              <a:lnSpc>
                <a:spcPts val="2888"/>
              </a:lnSpc>
              <a:spcBef>
                <a:spcPct val="0"/>
              </a:spcBef>
            </a:pPr>
            <a:r>
              <a:rPr lang="en-US" sz="2063" dirty="0">
                <a:solidFill>
                  <a:srgbClr val="4B4640"/>
                </a:solidFill>
                <a:ea typeface="Open Sans"/>
                <a:cs typeface="Open Sans"/>
                <a:sym typeface="Open Sans"/>
              </a:rPr>
              <a:t>Rosin and </a:t>
            </a:r>
            <a:r>
              <a:rPr lang="en-US" sz="2063" dirty="0" err="1">
                <a:solidFill>
                  <a:srgbClr val="4B4640"/>
                </a:solidFill>
                <a:ea typeface="Open Sans"/>
                <a:cs typeface="Open Sans"/>
                <a:sym typeface="Open Sans"/>
              </a:rPr>
              <a:t>Hockingstuart</a:t>
            </a:r>
            <a:r>
              <a:rPr lang="en-US" sz="2063" dirty="0">
                <a:solidFill>
                  <a:srgbClr val="4B4640"/>
                </a:solidFill>
                <a:ea typeface="Open Sans"/>
                <a:cs typeface="Open Sans"/>
                <a:sym typeface="Open Sans"/>
              </a:rPr>
              <a:t>/Advantage are at the bottom.</a:t>
            </a:r>
          </a:p>
        </p:txBody>
      </p:sp>
      <p:sp>
        <p:nvSpPr>
          <p:cNvPr id="17" name="TextBox 17"/>
          <p:cNvSpPr txBox="1"/>
          <p:nvPr/>
        </p:nvSpPr>
        <p:spPr>
          <a:xfrm>
            <a:off x="1564038" y="2790368"/>
            <a:ext cx="5520611" cy="1091004"/>
          </a:xfrm>
          <a:prstGeom prst="rect">
            <a:avLst/>
          </a:prstGeom>
        </p:spPr>
        <p:txBody>
          <a:bodyPr lIns="0" tIns="0" rIns="0" bIns="0" rtlCol="0" anchor="t">
            <a:spAutoFit/>
          </a:bodyPr>
          <a:lstStyle/>
          <a:p>
            <a:pPr>
              <a:lnSpc>
                <a:spcPts val="2888"/>
              </a:lnSpc>
              <a:spcBef>
                <a:spcPct val="0"/>
              </a:spcBef>
            </a:pPr>
            <a:r>
              <a:rPr lang="en-US" sz="2063">
                <a:solidFill>
                  <a:srgbClr val="4B4640"/>
                </a:solidFill>
                <a:ea typeface="Open Sans"/>
                <a:cs typeface="Open Sans"/>
                <a:sym typeface="Open Sans"/>
              </a:rPr>
              <a:t>This chart helps indentify agents that might have lower-value properties or smaller market presence.</a:t>
            </a:r>
          </a:p>
        </p:txBody>
      </p:sp>
      <p:sp>
        <p:nvSpPr>
          <p:cNvPr id="18" name="TextBox 18"/>
          <p:cNvSpPr txBox="1"/>
          <p:nvPr/>
        </p:nvSpPr>
        <p:spPr>
          <a:xfrm>
            <a:off x="1357974" y="5923093"/>
            <a:ext cx="4492743" cy="498213"/>
          </a:xfrm>
          <a:prstGeom prst="rect">
            <a:avLst/>
          </a:prstGeom>
        </p:spPr>
        <p:txBody>
          <a:bodyPr lIns="0" tIns="0" rIns="0" bIns="0" rtlCol="0" anchor="t">
            <a:spAutoFit/>
          </a:bodyPr>
          <a:lstStyle/>
          <a:p>
            <a:pPr>
              <a:lnSpc>
                <a:spcPts val="2040"/>
              </a:lnSpc>
              <a:spcBef>
                <a:spcPct val="0"/>
              </a:spcBef>
            </a:pPr>
            <a:r>
              <a:rPr lang="en-US" sz="1457" dirty="0">
                <a:solidFill>
                  <a:srgbClr val="4B4640"/>
                </a:solidFill>
                <a:ea typeface="Open Sans Light"/>
                <a:cs typeface="Open Sans Light"/>
                <a:sym typeface="Open Sans Light"/>
              </a:rPr>
              <a:t>note : we decided not to create further visualization because of the number of houses they sold.</a:t>
            </a:r>
          </a:p>
        </p:txBody>
      </p:sp>
      <p:sp>
        <p:nvSpPr>
          <p:cNvPr id="19" name="TextBox 19"/>
          <p:cNvSpPr txBox="1"/>
          <p:nvPr/>
        </p:nvSpPr>
        <p:spPr>
          <a:xfrm>
            <a:off x="9133920" y="5856590"/>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MELBOURNE FLINDER STATION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sp>
        <p:nvSpPr>
          <p:cNvPr id="4" name="Freeform 4"/>
          <p:cNvSpPr/>
          <p:nvPr/>
        </p:nvSpPr>
        <p:spPr>
          <a:xfrm>
            <a:off x="3115649" y="295275"/>
            <a:ext cx="5583197" cy="4428366"/>
          </a:xfrm>
          <a:custGeom>
            <a:avLst/>
            <a:gdLst/>
            <a:ahLst/>
            <a:cxnLst/>
            <a:rect l="l" t="t" r="r" b="b"/>
            <a:pathLst>
              <a:path w="8374795" h="6642549">
                <a:moveTo>
                  <a:pt x="0" y="0"/>
                </a:moveTo>
                <a:lnTo>
                  <a:pt x="8374795" y="0"/>
                </a:lnTo>
                <a:lnTo>
                  <a:pt x="8374795" y="6642549"/>
                </a:lnTo>
                <a:lnTo>
                  <a:pt x="0" y="6642549"/>
                </a:lnTo>
                <a:lnTo>
                  <a:pt x="0" y="0"/>
                </a:lnTo>
                <a:close/>
              </a:path>
            </a:pathLst>
          </a:custGeom>
          <a:blipFill>
            <a:blip r:embed="rId2"/>
            <a:stretch>
              <a:fillRect/>
            </a:stretch>
          </a:blipFill>
        </p:spPr>
        <p:txBody>
          <a:bodyPr/>
          <a:lstStyle/>
          <a:p>
            <a:endParaRPr lang="en-GB"/>
          </a:p>
        </p:txBody>
      </p:sp>
      <p:sp>
        <p:nvSpPr>
          <p:cNvPr id="5" name="Freeform 5"/>
          <p:cNvSpPr/>
          <p:nvPr/>
        </p:nvSpPr>
        <p:spPr>
          <a:xfrm>
            <a:off x="3115649" y="4848059"/>
            <a:ext cx="3302252" cy="1517631"/>
          </a:xfrm>
          <a:custGeom>
            <a:avLst/>
            <a:gdLst/>
            <a:ahLst/>
            <a:cxnLst/>
            <a:rect l="l" t="t" r="r" b="b"/>
            <a:pathLst>
              <a:path w="4953378" h="2276446">
                <a:moveTo>
                  <a:pt x="0" y="0"/>
                </a:moveTo>
                <a:lnTo>
                  <a:pt x="4953378" y="0"/>
                </a:lnTo>
                <a:lnTo>
                  <a:pt x="4953378" y="2276446"/>
                </a:lnTo>
                <a:lnTo>
                  <a:pt x="0" y="2276446"/>
                </a:lnTo>
                <a:lnTo>
                  <a:pt x="0" y="0"/>
                </a:lnTo>
                <a:close/>
              </a:path>
            </a:pathLst>
          </a:custGeom>
          <a:blipFill>
            <a:blip r:embed="rId3"/>
            <a:stretch>
              <a:fillRect/>
            </a:stretch>
          </a:blipFill>
        </p:spPr>
        <p:txBody>
          <a:bodyPr/>
          <a:lstStyle/>
          <a:p>
            <a:endParaRPr lang="en-GB"/>
          </a:p>
        </p:txBody>
      </p:sp>
      <p:sp>
        <p:nvSpPr>
          <p:cNvPr id="6" name="Freeform 6"/>
          <p:cNvSpPr/>
          <p:nvPr/>
        </p:nvSpPr>
        <p:spPr>
          <a:xfrm>
            <a:off x="6747597" y="4851288"/>
            <a:ext cx="1951249" cy="1514402"/>
          </a:xfrm>
          <a:custGeom>
            <a:avLst/>
            <a:gdLst/>
            <a:ahLst/>
            <a:cxnLst/>
            <a:rect l="l" t="t" r="r" b="b"/>
            <a:pathLst>
              <a:path w="2926873" h="2271603">
                <a:moveTo>
                  <a:pt x="0" y="0"/>
                </a:moveTo>
                <a:lnTo>
                  <a:pt x="2926873" y="0"/>
                </a:lnTo>
                <a:lnTo>
                  <a:pt x="2926873" y="2271603"/>
                </a:lnTo>
                <a:lnTo>
                  <a:pt x="0" y="2271603"/>
                </a:lnTo>
                <a:lnTo>
                  <a:pt x="0" y="0"/>
                </a:lnTo>
                <a:close/>
              </a:path>
            </a:pathLst>
          </a:custGeom>
          <a:blipFill>
            <a:blip r:embed="rId4"/>
            <a:stretch>
              <a:fillRect/>
            </a:stretch>
          </a:blipFill>
        </p:spPr>
        <p:txBody>
          <a:bodyPr/>
          <a:lstStyle/>
          <a:p>
            <a:endParaRPr lang="en-GB"/>
          </a:p>
        </p:txBody>
      </p:sp>
      <p:sp>
        <p:nvSpPr>
          <p:cNvPr id="7" name="TextBox 7"/>
          <p:cNvSpPr txBox="1"/>
          <p:nvPr/>
        </p:nvSpPr>
        <p:spPr>
          <a:xfrm>
            <a:off x="685800" y="158327"/>
            <a:ext cx="1977761" cy="250518"/>
          </a:xfrm>
          <a:prstGeom prst="rect">
            <a:avLst/>
          </a:prstGeom>
        </p:spPr>
        <p:txBody>
          <a:bodyPr lIns="0" tIns="0" rIns="0" bIns="0" rtlCol="0" anchor="t">
            <a:spAutoFit/>
          </a:bodyPr>
          <a:lstStyle/>
          <a:p>
            <a:pPr>
              <a:lnSpc>
                <a:spcPts val="2053"/>
              </a:lnSpc>
              <a:spcBef>
                <a:spcPct val="0"/>
              </a:spcBef>
            </a:pPr>
            <a:r>
              <a:rPr lang="en-US" sz="1466">
                <a:solidFill>
                  <a:srgbClr val="4B4640"/>
                </a:solidFill>
                <a:latin typeface="Open Sans"/>
                <a:ea typeface="Open Sans"/>
                <a:cs typeface="Open Sans"/>
                <a:sym typeface="Open Sans"/>
              </a:rPr>
              <a:t># Bonus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751078" y="1630262"/>
            <a:ext cx="263277" cy="2632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6" name="Group 6"/>
          <p:cNvGrpSpPr/>
          <p:nvPr/>
        </p:nvGrpSpPr>
        <p:grpSpPr>
          <a:xfrm>
            <a:off x="751078" y="2909092"/>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8" name="Group 8"/>
          <p:cNvGrpSpPr/>
          <p:nvPr/>
        </p:nvGrpSpPr>
        <p:grpSpPr>
          <a:xfrm>
            <a:off x="751078" y="5992863"/>
            <a:ext cx="185967" cy="1859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10" name="Freeform 10"/>
          <p:cNvSpPr/>
          <p:nvPr/>
        </p:nvSpPr>
        <p:spPr>
          <a:xfrm>
            <a:off x="8322668" y="2978659"/>
            <a:ext cx="3470741" cy="2303705"/>
          </a:xfrm>
          <a:custGeom>
            <a:avLst/>
            <a:gdLst/>
            <a:ahLst/>
            <a:cxnLst/>
            <a:rect l="l" t="t" r="r" b="b"/>
            <a:pathLst>
              <a:path w="5206112" h="3455557">
                <a:moveTo>
                  <a:pt x="0" y="0"/>
                </a:moveTo>
                <a:lnTo>
                  <a:pt x="5206112" y="0"/>
                </a:lnTo>
                <a:lnTo>
                  <a:pt x="5206112" y="3455557"/>
                </a:lnTo>
                <a:lnTo>
                  <a:pt x="0" y="3455557"/>
                </a:lnTo>
                <a:lnTo>
                  <a:pt x="0" y="0"/>
                </a:lnTo>
                <a:close/>
              </a:path>
            </a:pathLst>
          </a:custGeom>
          <a:blipFill>
            <a:blip r:embed="rId2"/>
            <a:stretch>
              <a:fillRect/>
            </a:stretch>
          </a:blipFill>
        </p:spPr>
        <p:txBody>
          <a:bodyPr/>
          <a:lstStyle/>
          <a:p>
            <a:endParaRPr lang="en-GB"/>
          </a:p>
        </p:txBody>
      </p:sp>
      <p:grpSp>
        <p:nvGrpSpPr>
          <p:cNvPr id="11" name="Group 11"/>
          <p:cNvGrpSpPr/>
          <p:nvPr/>
        </p:nvGrpSpPr>
        <p:grpSpPr>
          <a:xfrm>
            <a:off x="11506200" y="5039814"/>
            <a:ext cx="532424" cy="53242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13" name="Group 13"/>
          <p:cNvGrpSpPr/>
          <p:nvPr/>
        </p:nvGrpSpPr>
        <p:grpSpPr>
          <a:xfrm>
            <a:off x="8056456" y="2712447"/>
            <a:ext cx="532424" cy="532424"/>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5" name="TextBox 15"/>
          <p:cNvSpPr txBox="1"/>
          <p:nvPr/>
        </p:nvSpPr>
        <p:spPr>
          <a:xfrm>
            <a:off x="685800" y="147173"/>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6" name="TextBox 16"/>
          <p:cNvSpPr txBox="1"/>
          <p:nvPr/>
        </p:nvSpPr>
        <p:spPr>
          <a:xfrm>
            <a:off x="1564038" y="1562780"/>
            <a:ext cx="5520611" cy="1091004"/>
          </a:xfrm>
          <a:prstGeom prst="rect">
            <a:avLst/>
          </a:prstGeom>
        </p:spPr>
        <p:txBody>
          <a:bodyPr lIns="0" tIns="0" rIns="0" bIns="0" rtlCol="0" anchor="t">
            <a:spAutoFit/>
          </a:bodyPr>
          <a:lstStyle/>
          <a:p>
            <a:pPr>
              <a:lnSpc>
                <a:spcPts val="2888"/>
              </a:lnSpc>
              <a:spcBef>
                <a:spcPct val="0"/>
              </a:spcBef>
            </a:pPr>
            <a:r>
              <a:rPr lang="en-US" sz="2063" dirty="0">
                <a:solidFill>
                  <a:srgbClr val="4B4640"/>
                </a:solidFill>
                <a:ea typeface="Open Sans"/>
                <a:cs typeface="Open Sans"/>
                <a:sym typeface="Open Sans"/>
              </a:rPr>
              <a:t>Top 5 agents based on average price indicating the expectation of these agents targeting premium markets.</a:t>
            </a:r>
          </a:p>
        </p:txBody>
      </p:sp>
      <p:sp>
        <p:nvSpPr>
          <p:cNvPr id="17" name="TextBox 17"/>
          <p:cNvSpPr txBox="1"/>
          <p:nvPr/>
        </p:nvSpPr>
        <p:spPr>
          <a:xfrm>
            <a:off x="1564038" y="2790368"/>
            <a:ext cx="5520611" cy="1091004"/>
          </a:xfrm>
          <a:prstGeom prst="rect">
            <a:avLst/>
          </a:prstGeom>
        </p:spPr>
        <p:txBody>
          <a:bodyPr lIns="0" tIns="0" rIns="0" bIns="0" rtlCol="0" anchor="t">
            <a:spAutoFit/>
          </a:bodyPr>
          <a:lstStyle/>
          <a:p>
            <a:pPr>
              <a:lnSpc>
                <a:spcPts val="2888"/>
              </a:lnSpc>
              <a:spcBef>
                <a:spcPct val="0"/>
              </a:spcBef>
            </a:pPr>
            <a:r>
              <a:rPr lang="en-US" sz="2063">
                <a:solidFill>
                  <a:srgbClr val="4B4640"/>
                </a:solidFill>
                <a:ea typeface="Open Sans"/>
                <a:cs typeface="Open Sans"/>
                <a:sym typeface="Open Sans"/>
              </a:rPr>
              <a:t>‘Weast’ has the highest average sales price, it shows  they focus on higher-end or luxury properties.</a:t>
            </a:r>
          </a:p>
        </p:txBody>
      </p:sp>
      <p:sp>
        <p:nvSpPr>
          <p:cNvPr id="18" name="TextBox 18"/>
          <p:cNvSpPr txBox="1"/>
          <p:nvPr/>
        </p:nvSpPr>
        <p:spPr>
          <a:xfrm>
            <a:off x="1325317" y="5911428"/>
            <a:ext cx="4492743" cy="497059"/>
          </a:xfrm>
          <a:prstGeom prst="rect">
            <a:avLst/>
          </a:prstGeom>
        </p:spPr>
        <p:txBody>
          <a:bodyPr lIns="0" tIns="0" rIns="0" bIns="0" rtlCol="0" anchor="t">
            <a:spAutoFit/>
          </a:bodyPr>
          <a:lstStyle/>
          <a:p>
            <a:pPr>
              <a:lnSpc>
                <a:spcPts val="2040"/>
              </a:lnSpc>
              <a:spcBef>
                <a:spcPct val="0"/>
              </a:spcBef>
            </a:pPr>
            <a:r>
              <a:rPr lang="en-US" sz="1457" dirty="0">
                <a:solidFill>
                  <a:srgbClr val="4B4640"/>
                </a:solidFill>
                <a:ea typeface="Open Sans Light"/>
                <a:cs typeface="Open Sans Light"/>
                <a:sym typeface="Open Sans Light"/>
              </a:rPr>
              <a:t>note : we decided not to create further visualization because of the number of houses they sold.</a:t>
            </a:r>
          </a:p>
        </p:txBody>
      </p:sp>
      <p:sp>
        <p:nvSpPr>
          <p:cNvPr id="19" name="TextBox 19"/>
          <p:cNvSpPr txBox="1"/>
          <p:nvPr/>
        </p:nvSpPr>
        <p:spPr>
          <a:xfrm>
            <a:off x="9196838" y="5324166"/>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BRIGHTON BEACH MELBOURNE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84171" y="699202"/>
            <a:ext cx="7271658" cy="1911614"/>
          </a:xfrm>
          <a:prstGeom prst="rect">
            <a:avLst/>
          </a:prstGeom>
        </p:spPr>
        <p:txBody>
          <a:bodyPr wrap="square" lIns="0" tIns="0" rIns="0" bIns="0" rtlCol="0" anchor="t">
            <a:spAutoFit/>
          </a:bodyPr>
          <a:lstStyle/>
          <a:p>
            <a:pPr>
              <a:lnSpc>
                <a:spcPts val="7878"/>
              </a:lnSpc>
              <a:spcBef>
                <a:spcPct val="0"/>
              </a:spcBef>
            </a:pPr>
            <a:r>
              <a:rPr lang="en-US" sz="4000" b="1" cap="all" dirty="0">
                <a:latin typeface="+mj-lt"/>
                <a:ea typeface="+mj-ea"/>
                <a:cs typeface="+mj-cs"/>
                <a:sym typeface="Raleway"/>
              </a:rPr>
              <a:t>13.580 property transactions</a:t>
            </a:r>
          </a:p>
        </p:txBody>
      </p:sp>
      <p:grpSp>
        <p:nvGrpSpPr>
          <p:cNvPr id="3" name="Group 3"/>
          <p:cNvGrpSpPr/>
          <p:nvPr/>
        </p:nvGrpSpPr>
        <p:grpSpPr>
          <a:xfrm>
            <a:off x="6226629" y="3632450"/>
            <a:ext cx="4844321" cy="1614172"/>
            <a:chOff x="0" y="0"/>
            <a:chExt cx="10139288" cy="4420653"/>
          </a:xfrm>
        </p:grpSpPr>
        <p:sp>
          <p:nvSpPr>
            <p:cNvPr id="4" name="Freeform 4"/>
            <p:cNvSpPr/>
            <p:nvPr/>
          </p:nvSpPr>
          <p:spPr>
            <a:xfrm>
              <a:off x="0" y="0"/>
              <a:ext cx="10139288" cy="4420654"/>
            </a:xfrm>
            <a:custGeom>
              <a:avLst/>
              <a:gdLst/>
              <a:ahLst/>
              <a:cxnLst/>
              <a:rect l="l" t="t" r="r" b="b"/>
              <a:pathLst>
                <a:path w="10139288" h="4420654">
                  <a:moveTo>
                    <a:pt x="10014827" y="4420653"/>
                  </a:moveTo>
                  <a:lnTo>
                    <a:pt x="124460" y="4420653"/>
                  </a:lnTo>
                  <a:cubicBezTo>
                    <a:pt x="55880" y="4420653"/>
                    <a:pt x="0" y="4364774"/>
                    <a:pt x="0" y="4296194"/>
                  </a:cubicBezTo>
                  <a:lnTo>
                    <a:pt x="0" y="124460"/>
                  </a:lnTo>
                  <a:cubicBezTo>
                    <a:pt x="0" y="55880"/>
                    <a:pt x="55880" y="0"/>
                    <a:pt x="124460" y="0"/>
                  </a:cubicBezTo>
                  <a:lnTo>
                    <a:pt x="10014828" y="0"/>
                  </a:lnTo>
                  <a:cubicBezTo>
                    <a:pt x="10083408" y="0"/>
                    <a:pt x="10139288" y="55880"/>
                    <a:pt x="10139288" y="124460"/>
                  </a:cubicBezTo>
                  <a:lnTo>
                    <a:pt x="10139288" y="4296194"/>
                  </a:lnTo>
                  <a:cubicBezTo>
                    <a:pt x="10139288" y="4364774"/>
                    <a:pt x="10083408" y="4420654"/>
                    <a:pt x="10014828" y="4420654"/>
                  </a:cubicBezTo>
                  <a:close/>
                </a:path>
              </a:pathLst>
            </a:custGeom>
            <a:solidFill>
              <a:srgbClr val="BE946F"/>
            </a:solidFill>
          </p:spPr>
          <p:txBody>
            <a:bodyPr/>
            <a:lstStyle/>
            <a:p>
              <a:endParaRPr lang="en-GB"/>
            </a:p>
          </p:txBody>
        </p:sp>
      </p:grpSp>
      <p:sp>
        <p:nvSpPr>
          <p:cNvPr id="5" name="TextBox 5"/>
          <p:cNvSpPr txBox="1"/>
          <p:nvPr/>
        </p:nvSpPr>
        <p:spPr>
          <a:xfrm>
            <a:off x="6368143" y="3895318"/>
            <a:ext cx="4526971" cy="941283"/>
          </a:xfrm>
          <a:prstGeom prst="rect">
            <a:avLst/>
          </a:prstGeom>
        </p:spPr>
        <p:txBody>
          <a:bodyPr wrap="square" lIns="0" tIns="0" rIns="0" bIns="0" rtlCol="0" anchor="t">
            <a:spAutoFit/>
          </a:bodyPr>
          <a:lstStyle/>
          <a:p>
            <a:pPr algn="ctr">
              <a:lnSpc>
                <a:spcPts val="2522"/>
              </a:lnSpc>
              <a:spcBef>
                <a:spcPct val="0"/>
              </a:spcBef>
            </a:pPr>
            <a:r>
              <a:rPr lang="en-US" sz="1801" b="1" dirty="0">
                <a:solidFill>
                  <a:srgbClr val="FFFFFF"/>
                </a:solidFill>
                <a:ea typeface="Open Sans Bold"/>
                <a:cs typeface="Open Sans Bold"/>
                <a:sym typeface="Open Sans Bold"/>
              </a:rPr>
              <a:t>DISTRIBUTION OF HOUSE SOLD FOR EACH YEAR BASED ON THE HOUSE VOLUME</a:t>
            </a:r>
          </a:p>
        </p:txBody>
      </p:sp>
      <p:sp>
        <p:nvSpPr>
          <p:cNvPr id="6" name="Freeform 6"/>
          <p:cNvSpPr/>
          <p:nvPr/>
        </p:nvSpPr>
        <p:spPr>
          <a:xfrm>
            <a:off x="0" y="25182"/>
            <a:ext cx="6096000" cy="6794416"/>
          </a:xfrm>
          <a:custGeom>
            <a:avLst/>
            <a:gdLst/>
            <a:ahLst/>
            <a:cxnLst/>
            <a:rect l="l" t="t" r="r" b="b"/>
            <a:pathLst>
              <a:path w="9144000" h="10191624">
                <a:moveTo>
                  <a:pt x="0" y="0"/>
                </a:moveTo>
                <a:lnTo>
                  <a:pt x="9144000" y="0"/>
                </a:lnTo>
                <a:lnTo>
                  <a:pt x="9144000" y="10191624"/>
                </a:lnTo>
                <a:lnTo>
                  <a:pt x="0" y="10191624"/>
                </a:lnTo>
                <a:lnTo>
                  <a:pt x="0" y="0"/>
                </a:lnTo>
                <a:close/>
              </a:path>
            </a:pathLst>
          </a:custGeom>
          <a:blipFill>
            <a:blip r:embed="rId2">
              <a:extLst>
                <a:ext uri="{96DAC541-7B7A-43D3-8B79-37D633B846F1}">
                  <asvg:svgBlip xmlns:asvg="http://schemas.microsoft.com/office/drawing/2016/SVG/main" r:embed="rId3"/>
                </a:ext>
              </a:extLst>
            </a:blip>
            <a:stretch>
              <a:fillRect l="-11878" b="-7"/>
            </a:stretch>
          </a:blipFill>
        </p:spPr>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9588" y="1412127"/>
            <a:ext cx="532424" cy="53242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4" name="Group 4"/>
          <p:cNvGrpSpPr/>
          <p:nvPr/>
        </p:nvGrpSpPr>
        <p:grpSpPr>
          <a:xfrm>
            <a:off x="11298438" y="5976309"/>
            <a:ext cx="532424" cy="53242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6" name="Freeform 6"/>
          <p:cNvSpPr/>
          <p:nvPr/>
        </p:nvSpPr>
        <p:spPr>
          <a:xfrm>
            <a:off x="609763" y="1615421"/>
            <a:ext cx="5220988" cy="3782219"/>
          </a:xfrm>
          <a:custGeom>
            <a:avLst/>
            <a:gdLst/>
            <a:ahLst/>
            <a:cxnLst/>
            <a:rect l="l" t="t" r="r" b="b"/>
            <a:pathLst>
              <a:path w="7831482" h="5673328">
                <a:moveTo>
                  <a:pt x="0" y="0"/>
                </a:moveTo>
                <a:lnTo>
                  <a:pt x="7831481" y="0"/>
                </a:lnTo>
                <a:lnTo>
                  <a:pt x="7831481" y="5673328"/>
                </a:lnTo>
                <a:lnTo>
                  <a:pt x="0" y="5673328"/>
                </a:lnTo>
                <a:lnTo>
                  <a:pt x="0" y="0"/>
                </a:lnTo>
                <a:close/>
              </a:path>
            </a:pathLst>
          </a:custGeom>
          <a:blipFill>
            <a:blip r:embed="rId2"/>
            <a:stretch>
              <a:fillRect/>
            </a:stretch>
          </a:blipFill>
        </p:spPr>
        <p:txBody>
          <a:bodyPr/>
          <a:lstStyle/>
          <a:p>
            <a:endParaRPr lang="en-GB"/>
          </a:p>
        </p:txBody>
      </p:sp>
      <p:sp>
        <p:nvSpPr>
          <p:cNvPr id="7" name="Freeform 7"/>
          <p:cNvSpPr/>
          <p:nvPr/>
        </p:nvSpPr>
        <p:spPr>
          <a:xfrm>
            <a:off x="6713562" y="2227303"/>
            <a:ext cx="4876626" cy="4090073"/>
          </a:xfrm>
          <a:custGeom>
            <a:avLst/>
            <a:gdLst/>
            <a:ahLst/>
            <a:cxnLst/>
            <a:rect l="l" t="t" r="r" b="b"/>
            <a:pathLst>
              <a:path w="7314939" h="6135110">
                <a:moveTo>
                  <a:pt x="0" y="0"/>
                </a:moveTo>
                <a:lnTo>
                  <a:pt x="7314939" y="0"/>
                </a:lnTo>
                <a:lnTo>
                  <a:pt x="7314939" y="6135110"/>
                </a:lnTo>
                <a:lnTo>
                  <a:pt x="0" y="6135110"/>
                </a:lnTo>
                <a:lnTo>
                  <a:pt x="0" y="0"/>
                </a:lnTo>
                <a:close/>
              </a:path>
            </a:pathLst>
          </a:custGeom>
          <a:blipFill>
            <a:blip r:embed="rId3"/>
            <a:stretch>
              <a:fillRect/>
            </a:stretch>
          </a:blipFill>
        </p:spPr>
        <p:txBody>
          <a:bodyPr/>
          <a:lstStyle/>
          <a:p>
            <a:endParaRPr lang="en-GB"/>
          </a:p>
        </p:txBody>
      </p:sp>
      <p:sp>
        <p:nvSpPr>
          <p:cNvPr id="8" name="TextBox 8"/>
          <p:cNvSpPr txBox="1"/>
          <p:nvPr/>
        </p:nvSpPr>
        <p:spPr>
          <a:xfrm>
            <a:off x="1440814" y="684512"/>
            <a:ext cx="7566653" cy="426014"/>
          </a:xfrm>
          <a:prstGeom prst="rect">
            <a:avLst/>
          </a:prstGeom>
        </p:spPr>
        <p:txBody>
          <a:bodyPr lIns="0" tIns="0" rIns="0" bIns="0" rtlCol="0" anchor="t">
            <a:spAutoFit/>
          </a:bodyPr>
          <a:lstStyle/>
          <a:p>
            <a:pPr algn="ctr">
              <a:lnSpc>
                <a:spcPts val="3640"/>
              </a:lnSpc>
              <a:spcBef>
                <a:spcPct val="0"/>
              </a:spcBef>
            </a:pPr>
            <a:r>
              <a:rPr lang="en-US" sz="2600">
                <a:solidFill>
                  <a:srgbClr val="FFFFFF"/>
                </a:solidFill>
                <a:latin typeface="Raleway"/>
                <a:ea typeface="Raleway"/>
                <a:cs typeface="Raleway"/>
                <a:sym typeface="Raleway"/>
              </a:rPr>
              <a:t>House sold distribution for each year per type</a:t>
            </a:r>
          </a:p>
        </p:txBody>
      </p:sp>
      <p:sp>
        <p:nvSpPr>
          <p:cNvPr id="9" name="TextBox 9"/>
          <p:cNvSpPr txBox="1"/>
          <p:nvPr/>
        </p:nvSpPr>
        <p:spPr>
          <a:xfrm>
            <a:off x="609764" y="5844627"/>
            <a:ext cx="1589517" cy="789127"/>
          </a:xfrm>
          <a:prstGeom prst="rect">
            <a:avLst/>
          </a:prstGeom>
        </p:spPr>
        <p:txBody>
          <a:bodyPr lIns="0" tIns="0" rIns="0" bIns="0" rtlCol="0" anchor="t">
            <a:spAutoFit/>
          </a:bodyPr>
          <a:lstStyle/>
          <a:p>
            <a:pPr algn="ctr">
              <a:lnSpc>
                <a:spcPts val="2053"/>
              </a:lnSpc>
              <a:spcBef>
                <a:spcPct val="0"/>
              </a:spcBef>
            </a:pPr>
            <a:r>
              <a:rPr lang="en-US" sz="1466">
                <a:solidFill>
                  <a:srgbClr val="FFFFFF"/>
                </a:solidFill>
                <a:latin typeface="Open Sans"/>
                <a:ea typeface="Open Sans"/>
                <a:cs typeface="Open Sans"/>
                <a:sym typeface="Open Sans"/>
              </a:rPr>
              <a:t>Lorem ipsum dol or sitam et, elit, sed temp</a:t>
            </a:r>
          </a:p>
        </p:txBody>
      </p:sp>
      <p:sp>
        <p:nvSpPr>
          <p:cNvPr id="10" name="TextBox 10"/>
          <p:cNvSpPr txBox="1"/>
          <p:nvPr/>
        </p:nvSpPr>
        <p:spPr>
          <a:xfrm>
            <a:off x="35199" y="5496736"/>
            <a:ext cx="2164080" cy="250518"/>
          </a:xfrm>
          <a:prstGeom prst="rect">
            <a:avLst/>
          </a:prstGeom>
        </p:spPr>
        <p:txBody>
          <a:bodyPr lIns="0" tIns="0" rIns="0" bIns="0" rtlCol="0" anchor="t">
            <a:spAutoFit/>
          </a:bodyPr>
          <a:lstStyle/>
          <a:p>
            <a:pPr algn="ctr">
              <a:lnSpc>
                <a:spcPts val="2053"/>
              </a:lnSpc>
              <a:spcBef>
                <a:spcPct val="0"/>
              </a:spcBef>
            </a:pPr>
            <a:r>
              <a:rPr lang="en-US" sz="1466" b="1">
                <a:solidFill>
                  <a:srgbClr val="FFFFFF"/>
                </a:solidFill>
                <a:latin typeface="Open Sans Bold"/>
                <a:ea typeface="Open Sans Bold"/>
                <a:cs typeface="Open Sans Bold"/>
                <a:sym typeface="Open Sans Bold"/>
              </a:rPr>
              <a:t>Interior 04</a:t>
            </a:r>
          </a:p>
        </p:txBody>
      </p:sp>
      <p:sp>
        <p:nvSpPr>
          <p:cNvPr id="11" name="TextBox 11"/>
          <p:cNvSpPr txBox="1"/>
          <p:nvPr/>
        </p:nvSpPr>
        <p:spPr>
          <a:xfrm>
            <a:off x="9916684" y="1303457"/>
            <a:ext cx="1589517" cy="789127"/>
          </a:xfrm>
          <a:prstGeom prst="rect">
            <a:avLst/>
          </a:prstGeom>
        </p:spPr>
        <p:txBody>
          <a:bodyPr lIns="0" tIns="0" rIns="0" bIns="0" rtlCol="0" anchor="t">
            <a:spAutoFit/>
          </a:bodyPr>
          <a:lstStyle/>
          <a:p>
            <a:pPr algn="ctr">
              <a:lnSpc>
                <a:spcPts val="2053"/>
              </a:lnSpc>
              <a:spcBef>
                <a:spcPct val="0"/>
              </a:spcBef>
            </a:pPr>
            <a:r>
              <a:rPr lang="en-US" sz="1466">
                <a:solidFill>
                  <a:srgbClr val="FFFFFF"/>
                </a:solidFill>
                <a:latin typeface="Open Sans"/>
                <a:ea typeface="Open Sans"/>
                <a:cs typeface="Open Sans"/>
                <a:sym typeface="Open Sans"/>
              </a:rPr>
              <a:t>Lorem ipsum dol or sitam et, elit, sed temp</a:t>
            </a:r>
          </a:p>
        </p:txBody>
      </p:sp>
      <p:sp>
        <p:nvSpPr>
          <p:cNvPr id="12" name="TextBox 12"/>
          <p:cNvSpPr txBox="1"/>
          <p:nvPr/>
        </p:nvSpPr>
        <p:spPr>
          <a:xfrm>
            <a:off x="9473494" y="926605"/>
            <a:ext cx="2164080" cy="250518"/>
          </a:xfrm>
          <a:prstGeom prst="rect">
            <a:avLst/>
          </a:prstGeom>
        </p:spPr>
        <p:txBody>
          <a:bodyPr lIns="0" tIns="0" rIns="0" bIns="0" rtlCol="0" anchor="t">
            <a:spAutoFit/>
          </a:bodyPr>
          <a:lstStyle/>
          <a:p>
            <a:pPr algn="ctr">
              <a:lnSpc>
                <a:spcPts val="2053"/>
              </a:lnSpc>
              <a:spcBef>
                <a:spcPct val="0"/>
              </a:spcBef>
            </a:pPr>
            <a:r>
              <a:rPr lang="en-US" sz="1466" b="1">
                <a:solidFill>
                  <a:srgbClr val="FFFFFF"/>
                </a:solidFill>
                <a:latin typeface="Open Sans Bold"/>
                <a:ea typeface="Open Sans Bold"/>
                <a:cs typeface="Open Sans Bold"/>
                <a:sym typeface="Open Sans Bold"/>
              </a:rPr>
              <a:t>Interior 05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751078" y="1630262"/>
            <a:ext cx="263277" cy="2632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6" name="Group 6"/>
          <p:cNvGrpSpPr/>
          <p:nvPr/>
        </p:nvGrpSpPr>
        <p:grpSpPr>
          <a:xfrm>
            <a:off x="751078" y="2911083"/>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8" name="Group 8"/>
          <p:cNvGrpSpPr/>
          <p:nvPr/>
        </p:nvGrpSpPr>
        <p:grpSpPr>
          <a:xfrm>
            <a:off x="11564331" y="4466384"/>
            <a:ext cx="532424" cy="532424"/>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10" name="Group 10"/>
          <p:cNvGrpSpPr/>
          <p:nvPr/>
        </p:nvGrpSpPr>
        <p:grpSpPr>
          <a:xfrm>
            <a:off x="8056456" y="2712447"/>
            <a:ext cx="532424" cy="532424"/>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2" name="Freeform 12"/>
          <p:cNvSpPr/>
          <p:nvPr/>
        </p:nvSpPr>
        <p:spPr>
          <a:xfrm>
            <a:off x="8322668" y="2978659"/>
            <a:ext cx="3507876" cy="1753938"/>
          </a:xfrm>
          <a:custGeom>
            <a:avLst/>
            <a:gdLst/>
            <a:ahLst/>
            <a:cxnLst/>
            <a:rect l="l" t="t" r="r" b="b"/>
            <a:pathLst>
              <a:path w="5261814" h="2630907">
                <a:moveTo>
                  <a:pt x="0" y="0"/>
                </a:moveTo>
                <a:lnTo>
                  <a:pt x="5261813" y="0"/>
                </a:lnTo>
                <a:lnTo>
                  <a:pt x="5261813" y="2630907"/>
                </a:lnTo>
                <a:lnTo>
                  <a:pt x="0" y="2630907"/>
                </a:lnTo>
                <a:lnTo>
                  <a:pt x="0" y="0"/>
                </a:lnTo>
                <a:close/>
              </a:path>
            </a:pathLst>
          </a:custGeom>
          <a:blipFill>
            <a:blip r:embed="rId2"/>
            <a:stretch>
              <a:fillRect/>
            </a:stretch>
          </a:blipFill>
        </p:spPr>
        <p:txBody>
          <a:bodyPr/>
          <a:lstStyle/>
          <a:p>
            <a:endParaRPr lang="en-GB"/>
          </a:p>
        </p:txBody>
      </p:sp>
      <p:sp>
        <p:nvSpPr>
          <p:cNvPr id="13" name="TextBox 13"/>
          <p:cNvSpPr txBox="1"/>
          <p:nvPr/>
        </p:nvSpPr>
        <p:spPr>
          <a:xfrm>
            <a:off x="685800" y="147173"/>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4" name="TextBox 14"/>
          <p:cNvSpPr txBox="1"/>
          <p:nvPr/>
        </p:nvSpPr>
        <p:spPr>
          <a:xfrm>
            <a:off x="1564038" y="1556429"/>
            <a:ext cx="6132162" cy="1412631"/>
          </a:xfrm>
          <a:prstGeom prst="rect">
            <a:avLst/>
          </a:prstGeom>
        </p:spPr>
        <p:txBody>
          <a:bodyPr wrap="square" lIns="0" tIns="0" rIns="0" bIns="0" rtlCol="0" anchor="t">
            <a:spAutoFit/>
          </a:bodyPr>
          <a:lstStyle/>
          <a:p>
            <a:pPr>
              <a:lnSpc>
                <a:spcPts val="2795"/>
              </a:lnSpc>
            </a:pPr>
            <a:r>
              <a:rPr lang="en-US" sz="1996" dirty="0">
                <a:solidFill>
                  <a:srgbClr val="4B4640"/>
                </a:solidFill>
                <a:ea typeface="Open Sans"/>
                <a:cs typeface="Open Sans"/>
                <a:sym typeface="Open Sans"/>
              </a:rPr>
              <a:t>Pie charts showing the percentage of houses sold and comparing the number of houses, units, and townhouses sold in 2016 and 2017.</a:t>
            </a:r>
          </a:p>
          <a:p>
            <a:pPr>
              <a:lnSpc>
                <a:spcPts val="2795"/>
              </a:lnSpc>
              <a:spcBef>
                <a:spcPct val="0"/>
              </a:spcBef>
            </a:pPr>
            <a:endParaRPr lang="en-US" sz="1996" dirty="0">
              <a:solidFill>
                <a:srgbClr val="4B4640"/>
              </a:solidFill>
              <a:ea typeface="Open Sans"/>
              <a:cs typeface="Open Sans"/>
              <a:sym typeface="Open Sans"/>
            </a:endParaRPr>
          </a:p>
        </p:txBody>
      </p:sp>
      <p:sp>
        <p:nvSpPr>
          <p:cNvPr id="15" name="TextBox 15"/>
          <p:cNvSpPr txBox="1"/>
          <p:nvPr/>
        </p:nvSpPr>
        <p:spPr>
          <a:xfrm>
            <a:off x="1496897" y="3963673"/>
            <a:ext cx="6132162" cy="1035283"/>
          </a:xfrm>
          <a:prstGeom prst="rect">
            <a:avLst/>
          </a:prstGeom>
        </p:spPr>
        <p:txBody>
          <a:bodyPr wrap="square" lIns="0" tIns="0" rIns="0" bIns="0" rtlCol="0" anchor="t">
            <a:spAutoFit/>
          </a:bodyPr>
          <a:lstStyle/>
          <a:p>
            <a:pPr>
              <a:lnSpc>
                <a:spcPts val="2701"/>
              </a:lnSpc>
              <a:spcBef>
                <a:spcPct val="0"/>
              </a:spcBef>
            </a:pPr>
            <a:r>
              <a:rPr lang="en-US" sz="1929">
                <a:solidFill>
                  <a:srgbClr val="4B4640"/>
                </a:solidFill>
                <a:ea typeface="Open Sans"/>
                <a:cs typeface="Open Sans"/>
                <a:sym typeface="Open Sans"/>
              </a:rPr>
              <a:t>In both years, houses make up the majority of sales, followed by units and townhouses.</a:t>
            </a:r>
          </a:p>
          <a:p>
            <a:pPr>
              <a:lnSpc>
                <a:spcPts val="2888"/>
              </a:lnSpc>
              <a:spcBef>
                <a:spcPct val="0"/>
              </a:spcBef>
            </a:pPr>
            <a:endParaRPr lang="en-US" sz="1929">
              <a:solidFill>
                <a:srgbClr val="4B4640"/>
              </a:solidFill>
              <a:ea typeface="Open Sans"/>
              <a:cs typeface="Open Sans"/>
              <a:sym typeface="Open Sans"/>
            </a:endParaRPr>
          </a:p>
        </p:txBody>
      </p:sp>
      <p:sp>
        <p:nvSpPr>
          <p:cNvPr id="16" name="TextBox 16"/>
          <p:cNvSpPr txBox="1"/>
          <p:nvPr/>
        </p:nvSpPr>
        <p:spPr>
          <a:xfrm>
            <a:off x="9206417" y="4750736"/>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ST KILDA MELBOURNE</a:t>
            </a:r>
          </a:p>
        </p:txBody>
      </p:sp>
      <p:sp>
        <p:nvSpPr>
          <p:cNvPr id="17" name="TextBox 17"/>
          <p:cNvSpPr txBox="1"/>
          <p:nvPr/>
        </p:nvSpPr>
        <p:spPr>
          <a:xfrm>
            <a:off x="1564038" y="2820492"/>
            <a:ext cx="6132162" cy="691664"/>
          </a:xfrm>
          <a:prstGeom prst="rect">
            <a:avLst/>
          </a:prstGeom>
        </p:spPr>
        <p:txBody>
          <a:bodyPr wrap="square" lIns="0" tIns="0" rIns="0" bIns="0" rtlCol="0" anchor="t">
            <a:spAutoFit/>
          </a:bodyPr>
          <a:lstStyle/>
          <a:p>
            <a:pPr>
              <a:lnSpc>
                <a:spcPts val="2795"/>
              </a:lnSpc>
              <a:spcBef>
                <a:spcPct val="0"/>
              </a:spcBef>
            </a:pPr>
            <a:r>
              <a:rPr lang="en-US" sz="1996">
                <a:solidFill>
                  <a:srgbClr val="4B4640"/>
                </a:solidFill>
                <a:ea typeface="Open Sans"/>
                <a:cs typeface="Open Sans"/>
                <a:sym typeface="Open Sans"/>
              </a:rPr>
              <a:t>Shows a slightly more active housing market in 2017.</a:t>
            </a:r>
          </a:p>
          <a:p>
            <a:pPr>
              <a:lnSpc>
                <a:spcPts val="2795"/>
              </a:lnSpc>
              <a:spcBef>
                <a:spcPct val="0"/>
              </a:spcBef>
            </a:pPr>
            <a:endParaRPr lang="en-US" sz="1996">
              <a:solidFill>
                <a:srgbClr val="4B4640"/>
              </a:solidFill>
              <a:ea typeface="Open Sans"/>
              <a:cs typeface="Open Sans"/>
              <a:sym typeface="Open Sans"/>
            </a:endParaRPr>
          </a:p>
        </p:txBody>
      </p:sp>
      <p:grpSp>
        <p:nvGrpSpPr>
          <p:cNvPr id="18" name="Group 18"/>
          <p:cNvGrpSpPr/>
          <p:nvPr/>
        </p:nvGrpSpPr>
        <p:grpSpPr>
          <a:xfrm>
            <a:off x="751078" y="4001773"/>
            <a:ext cx="263277" cy="263277"/>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01100" y="5905988"/>
            <a:ext cx="532424" cy="53242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4" name="Group 4"/>
          <p:cNvGrpSpPr/>
          <p:nvPr/>
        </p:nvGrpSpPr>
        <p:grpSpPr>
          <a:xfrm>
            <a:off x="1429132" y="5905988"/>
            <a:ext cx="532424" cy="53242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6" name="Freeform 6"/>
          <p:cNvSpPr/>
          <p:nvPr/>
        </p:nvSpPr>
        <p:spPr>
          <a:xfrm>
            <a:off x="1058887" y="990600"/>
            <a:ext cx="9846827" cy="5736847"/>
          </a:xfrm>
          <a:custGeom>
            <a:avLst/>
            <a:gdLst/>
            <a:ahLst/>
            <a:cxnLst/>
            <a:rect l="l" t="t" r="r" b="b"/>
            <a:pathLst>
              <a:path w="14770240" h="8605270">
                <a:moveTo>
                  <a:pt x="0" y="0"/>
                </a:moveTo>
                <a:lnTo>
                  <a:pt x="14770239" y="0"/>
                </a:lnTo>
                <a:lnTo>
                  <a:pt x="14770239" y="8605270"/>
                </a:lnTo>
                <a:lnTo>
                  <a:pt x="0" y="8605270"/>
                </a:lnTo>
                <a:lnTo>
                  <a:pt x="0" y="0"/>
                </a:lnTo>
                <a:close/>
              </a:path>
            </a:pathLst>
          </a:custGeom>
          <a:blipFill>
            <a:blip r:embed="rId2"/>
            <a:stretch>
              <a:fillRect/>
            </a:stretch>
          </a:blipFill>
        </p:spPr>
        <p:txBody>
          <a:bodyPr/>
          <a:lstStyle/>
          <a:p>
            <a:endParaRPr lang="en-GB"/>
          </a:p>
        </p:txBody>
      </p:sp>
      <p:sp>
        <p:nvSpPr>
          <p:cNvPr id="7" name="TextBox 7"/>
          <p:cNvSpPr txBox="1"/>
          <p:nvPr/>
        </p:nvSpPr>
        <p:spPr>
          <a:xfrm>
            <a:off x="882261" y="130553"/>
            <a:ext cx="10200077" cy="853119"/>
          </a:xfrm>
          <a:prstGeom prst="rect">
            <a:avLst/>
          </a:prstGeom>
        </p:spPr>
        <p:txBody>
          <a:bodyPr lIns="0" tIns="0" rIns="0" bIns="0" rtlCol="0" anchor="t">
            <a:spAutoFit/>
          </a:bodyPr>
          <a:lstStyle/>
          <a:p>
            <a:pPr>
              <a:lnSpc>
                <a:spcPts val="7878"/>
              </a:lnSpc>
              <a:spcBef>
                <a:spcPct val="0"/>
              </a:spcBef>
            </a:pPr>
            <a:r>
              <a:rPr lang="en-US" sz="2800" b="1" cap="all" dirty="0">
                <a:latin typeface="+mj-lt"/>
                <a:ea typeface="+mj-ea"/>
                <a:cs typeface="+mj-cs"/>
                <a:sym typeface="Raleway"/>
              </a:rPr>
              <a:t>Distribution of house sold by  house volume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9764050" cy="1326514"/>
          </a:xfrm>
        </p:spPr>
        <p:txBody>
          <a:bodyPr>
            <a:normAutofit/>
          </a:bodyPr>
          <a:lstStyle/>
          <a:p>
            <a:r>
              <a:rPr lang="en-US" sz="2600" dirty="0"/>
              <a:t>Overview of Melbourne housing snapshot</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
        <p:nvSpPr>
          <p:cNvPr id="4" name="AutoShape 2" descr="Kaggle">
            <a:hlinkClick r:id="rId2"/>
            <a:extLst>
              <a:ext uri="{FF2B5EF4-FFF2-40B4-BE49-F238E27FC236}">
                <a16:creationId xmlns:a16="http://schemas.microsoft.com/office/drawing/2014/main" id="{04B1555F-D047-0CC1-1EBE-A05B0D4C9F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ext Placeholder 6">
            <a:extLst>
              <a:ext uri="{FF2B5EF4-FFF2-40B4-BE49-F238E27FC236}">
                <a16:creationId xmlns:a16="http://schemas.microsoft.com/office/drawing/2014/main" id="{6C360BB5-9F4E-CADC-0819-748BFF9CA616}"/>
              </a:ext>
            </a:extLst>
          </p:cNvPr>
          <p:cNvSpPr txBox="1">
            <a:spLocks/>
          </p:cNvSpPr>
          <p:nvPr/>
        </p:nvSpPr>
        <p:spPr>
          <a:xfrm>
            <a:off x="893064" y="1682496"/>
            <a:ext cx="9089136" cy="4348190"/>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4pPr>
            <a:lvl5pPr marL="21717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Context: </a:t>
            </a:r>
          </a:p>
          <a:p>
            <a:pPr marL="0" indent="0">
              <a:buNone/>
            </a:pPr>
            <a:r>
              <a:rPr lang="en-GB" dirty="0"/>
              <a:t>Melbourne real estate is BOOMING. The objective is to deep dive into the data set to find the insight or predict the next big trend to become a real estate mogul… or even harder.</a:t>
            </a:r>
          </a:p>
          <a:p>
            <a:pPr marL="0" indent="0">
              <a:buNone/>
            </a:pPr>
            <a:r>
              <a:rPr lang="en-GB" b="1" dirty="0"/>
              <a:t>Content</a:t>
            </a:r>
          </a:p>
          <a:p>
            <a:pPr marL="0" indent="0" algn="l" fontAlgn="base">
              <a:buNone/>
            </a:pPr>
            <a:r>
              <a:rPr lang="en-GB" dirty="0"/>
              <a:t>The dataset was scraped from publicly available results posted every week from </a:t>
            </a:r>
            <a:r>
              <a:rPr lang="en-GB" dirty="0">
                <a:solidFill>
                  <a:srgbClr val="0070C0"/>
                </a:solidFill>
              </a:rPr>
              <a:t>Domain.com.au.</a:t>
            </a:r>
            <a:r>
              <a:rPr lang="en-GB" dirty="0"/>
              <a:t> It includes </a:t>
            </a:r>
            <a:r>
              <a:rPr lang="en-GB" i="1" dirty="0"/>
              <a:t>Address, Type of Real estate, Suburb, Method of Selling, Rooms, Price, Real Estate Agent, Date of Sale and distance from Central Business District (CBD).</a:t>
            </a:r>
          </a:p>
          <a:p>
            <a:pPr marL="0" indent="0" fontAlgn="base">
              <a:buNone/>
            </a:pPr>
            <a:r>
              <a:rPr lang="en-GB" b="1" dirty="0"/>
              <a:t>Data Size</a:t>
            </a:r>
          </a:p>
          <a:p>
            <a:pPr marL="0" indent="0" fontAlgn="base">
              <a:buNone/>
            </a:pPr>
            <a:r>
              <a:rPr lang="en-GB" dirty="0"/>
              <a:t>13,580 rows with 21 columns</a:t>
            </a:r>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751078" y="1630262"/>
            <a:ext cx="263277" cy="2632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6" name="Group 6"/>
          <p:cNvGrpSpPr/>
          <p:nvPr/>
        </p:nvGrpSpPr>
        <p:grpSpPr>
          <a:xfrm>
            <a:off x="751078" y="2911083"/>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8" name="Group 8"/>
          <p:cNvGrpSpPr/>
          <p:nvPr/>
        </p:nvGrpSpPr>
        <p:grpSpPr>
          <a:xfrm>
            <a:off x="11054654" y="4706065"/>
            <a:ext cx="532424" cy="532424"/>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10" name="Group 10"/>
          <p:cNvGrpSpPr/>
          <p:nvPr/>
        </p:nvGrpSpPr>
        <p:grpSpPr>
          <a:xfrm>
            <a:off x="8056456" y="2712447"/>
            <a:ext cx="532424" cy="532424"/>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2" name="Freeform 12"/>
          <p:cNvSpPr/>
          <p:nvPr/>
        </p:nvSpPr>
        <p:spPr>
          <a:xfrm>
            <a:off x="8322669" y="2978659"/>
            <a:ext cx="2917247" cy="1907151"/>
          </a:xfrm>
          <a:custGeom>
            <a:avLst/>
            <a:gdLst/>
            <a:ahLst/>
            <a:cxnLst/>
            <a:rect l="l" t="t" r="r" b="b"/>
            <a:pathLst>
              <a:path w="4375871" h="2860726">
                <a:moveTo>
                  <a:pt x="0" y="0"/>
                </a:moveTo>
                <a:lnTo>
                  <a:pt x="4375871" y="0"/>
                </a:lnTo>
                <a:lnTo>
                  <a:pt x="4375871" y="2860726"/>
                </a:lnTo>
                <a:lnTo>
                  <a:pt x="0" y="2860726"/>
                </a:lnTo>
                <a:lnTo>
                  <a:pt x="0" y="0"/>
                </a:lnTo>
                <a:close/>
              </a:path>
            </a:pathLst>
          </a:custGeom>
          <a:blipFill>
            <a:blip r:embed="rId2"/>
            <a:stretch>
              <a:fillRect/>
            </a:stretch>
          </a:blipFill>
        </p:spPr>
        <p:txBody>
          <a:bodyPr/>
          <a:lstStyle/>
          <a:p>
            <a:endParaRPr lang="en-GB"/>
          </a:p>
        </p:txBody>
      </p:sp>
      <p:sp>
        <p:nvSpPr>
          <p:cNvPr id="13" name="TextBox 13"/>
          <p:cNvSpPr txBox="1"/>
          <p:nvPr/>
        </p:nvSpPr>
        <p:spPr>
          <a:xfrm>
            <a:off x="685800" y="147173"/>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4" name="TextBox 14"/>
          <p:cNvSpPr txBox="1"/>
          <p:nvPr/>
        </p:nvSpPr>
        <p:spPr>
          <a:xfrm>
            <a:off x="1564038" y="1556429"/>
            <a:ext cx="6145256" cy="1050737"/>
          </a:xfrm>
          <a:prstGeom prst="rect">
            <a:avLst/>
          </a:prstGeom>
        </p:spPr>
        <p:txBody>
          <a:bodyPr wrap="square" lIns="0" tIns="0" rIns="0" bIns="0" rtlCol="0" anchor="t">
            <a:spAutoFit/>
          </a:bodyPr>
          <a:lstStyle/>
          <a:p>
            <a:pPr>
              <a:lnSpc>
                <a:spcPts val="2795"/>
              </a:lnSpc>
            </a:pPr>
            <a:r>
              <a:rPr lang="en-US" sz="1996" dirty="0">
                <a:solidFill>
                  <a:srgbClr val="4B4640"/>
                </a:solidFill>
                <a:ea typeface="Open Sans"/>
                <a:cs typeface="Open Sans"/>
                <a:sym typeface="Open Sans"/>
              </a:rPr>
              <a:t>A group bar chart comparing the number of houses, units, and townhouses sold in 2016 and 2017.</a:t>
            </a:r>
          </a:p>
          <a:p>
            <a:pPr>
              <a:lnSpc>
                <a:spcPts val="2795"/>
              </a:lnSpc>
              <a:spcBef>
                <a:spcPct val="0"/>
              </a:spcBef>
            </a:pPr>
            <a:endParaRPr lang="en-US" sz="1996" dirty="0">
              <a:solidFill>
                <a:srgbClr val="4B4640"/>
              </a:solidFill>
              <a:ea typeface="Open Sans"/>
              <a:cs typeface="Open Sans"/>
              <a:sym typeface="Open Sans"/>
            </a:endParaRPr>
          </a:p>
        </p:txBody>
      </p:sp>
      <p:sp>
        <p:nvSpPr>
          <p:cNvPr id="15" name="TextBox 15"/>
          <p:cNvSpPr txBox="1"/>
          <p:nvPr/>
        </p:nvSpPr>
        <p:spPr>
          <a:xfrm>
            <a:off x="1564038" y="2820492"/>
            <a:ext cx="6145256" cy="1053558"/>
          </a:xfrm>
          <a:prstGeom prst="rect">
            <a:avLst/>
          </a:prstGeom>
        </p:spPr>
        <p:txBody>
          <a:bodyPr wrap="square" lIns="0" tIns="0" rIns="0" bIns="0" rtlCol="0" anchor="t">
            <a:spAutoFit/>
          </a:bodyPr>
          <a:lstStyle/>
          <a:p>
            <a:pPr>
              <a:lnSpc>
                <a:spcPts val="2795"/>
              </a:lnSpc>
              <a:spcBef>
                <a:spcPct val="0"/>
              </a:spcBef>
            </a:pPr>
            <a:r>
              <a:rPr lang="en-US" sz="1996">
                <a:solidFill>
                  <a:srgbClr val="4B4640"/>
                </a:solidFill>
                <a:ea typeface="Open Sans"/>
                <a:cs typeface="Open Sans"/>
                <a:sym typeface="Open Sans"/>
              </a:rPr>
              <a:t>Houses dominate in both years, but there’s a significant increase in 2017 compared to 2016.</a:t>
            </a:r>
          </a:p>
          <a:p>
            <a:pPr>
              <a:lnSpc>
                <a:spcPts val="2795"/>
              </a:lnSpc>
              <a:spcBef>
                <a:spcPct val="0"/>
              </a:spcBef>
            </a:pPr>
            <a:endParaRPr lang="en-US" sz="1996">
              <a:solidFill>
                <a:srgbClr val="4B4640"/>
              </a:solidFill>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182"/>
            <a:ext cx="6096000" cy="6794416"/>
          </a:xfrm>
          <a:custGeom>
            <a:avLst/>
            <a:gdLst/>
            <a:ahLst/>
            <a:cxnLst/>
            <a:rect l="l" t="t" r="r" b="b"/>
            <a:pathLst>
              <a:path w="9144000" h="10191624">
                <a:moveTo>
                  <a:pt x="0" y="0"/>
                </a:moveTo>
                <a:lnTo>
                  <a:pt x="9144000" y="0"/>
                </a:lnTo>
                <a:lnTo>
                  <a:pt x="9144000" y="10191624"/>
                </a:lnTo>
                <a:lnTo>
                  <a:pt x="0" y="10191624"/>
                </a:lnTo>
                <a:lnTo>
                  <a:pt x="0" y="0"/>
                </a:lnTo>
                <a:close/>
              </a:path>
            </a:pathLst>
          </a:custGeom>
          <a:blipFill>
            <a:blip r:embed="rId2">
              <a:extLst>
                <a:ext uri="{96DAC541-7B7A-43D3-8B79-37D633B846F1}">
                  <asvg:svgBlip xmlns:asvg="http://schemas.microsoft.com/office/drawing/2016/SVG/main" r:embed="rId3"/>
                </a:ext>
              </a:extLst>
            </a:blip>
            <a:stretch>
              <a:fillRect l="-11878" b="-7"/>
            </a:stretch>
          </a:blipFill>
        </p:spPr>
        <p:txBody>
          <a:bodyPr/>
          <a:lstStyle/>
          <a:p>
            <a:endParaRPr lang="en-GB"/>
          </a:p>
        </p:txBody>
      </p:sp>
      <p:grpSp>
        <p:nvGrpSpPr>
          <p:cNvPr id="3" name="Group 3"/>
          <p:cNvGrpSpPr/>
          <p:nvPr/>
        </p:nvGrpSpPr>
        <p:grpSpPr>
          <a:xfrm>
            <a:off x="7059600" y="1503735"/>
            <a:ext cx="3702293" cy="698844"/>
            <a:chOff x="0" y="0"/>
            <a:chExt cx="10139288" cy="1913890"/>
          </a:xfrm>
        </p:grpSpPr>
        <p:sp>
          <p:nvSpPr>
            <p:cNvPr id="4" name="Freeform 4"/>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5" name="TextBox 5"/>
          <p:cNvSpPr txBox="1"/>
          <p:nvPr/>
        </p:nvSpPr>
        <p:spPr>
          <a:xfrm>
            <a:off x="7243701" y="1548185"/>
            <a:ext cx="3334091" cy="546753"/>
          </a:xfrm>
          <a:prstGeom prst="rect">
            <a:avLst/>
          </a:prstGeom>
        </p:spPr>
        <p:txBody>
          <a:bodyPr lIns="0" tIns="0" rIns="0" bIns="0" rtlCol="0" anchor="t">
            <a:spAutoFit/>
          </a:bodyPr>
          <a:lstStyle/>
          <a:p>
            <a:pPr algn="ctr">
              <a:lnSpc>
                <a:spcPts val="2242"/>
              </a:lnSpc>
              <a:spcBef>
                <a:spcPct val="0"/>
              </a:spcBef>
            </a:pPr>
            <a:r>
              <a:rPr lang="en-US" sz="1601" b="1" dirty="0">
                <a:solidFill>
                  <a:srgbClr val="FFFFFF"/>
                </a:solidFill>
                <a:ea typeface="Open Sans Bold"/>
                <a:cs typeface="Open Sans Bold"/>
                <a:sym typeface="Open Sans Bold"/>
              </a:rPr>
              <a:t>DISTANCE TO CBD FOR EACH REGIONS</a:t>
            </a:r>
          </a:p>
        </p:txBody>
      </p:sp>
      <p:grpSp>
        <p:nvGrpSpPr>
          <p:cNvPr id="6" name="Group 6"/>
          <p:cNvGrpSpPr/>
          <p:nvPr/>
        </p:nvGrpSpPr>
        <p:grpSpPr>
          <a:xfrm>
            <a:off x="7128203" y="2456579"/>
            <a:ext cx="3702293" cy="698844"/>
            <a:chOff x="0" y="0"/>
            <a:chExt cx="10139288" cy="1913890"/>
          </a:xfrm>
        </p:grpSpPr>
        <p:sp>
          <p:nvSpPr>
            <p:cNvPr id="7" name="Freeform 7"/>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8" name="TextBox 8"/>
          <p:cNvSpPr txBox="1"/>
          <p:nvPr/>
        </p:nvSpPr>
        <p:spPr>
          <a:xfrm>
            <a:off x="7312304" y="2501029"/>
            <a:ext cx="3334091" cy="546753"/>
          </a:xfrm>
          <a:prstGeom prst="rect">
            <a:avLst/>
          </a:prstGeom>
        </p:spPr>
        <p:txBody>
          <a:bodyPr lIns="0" tIns="0" rIns="0" bIns="0" rtlCol="0" anchor="t">
            <a:spAutoFit/>
          </a:bodyPr>
          <a:lstStyle/>
          <a:p>
            <a:pPr algn="ctr">
              <a:lnSpc>
                <a:spcPts val="2242"/>
              </a:lnSpc>
              <a:spcBef>
                <a:spcPct val="0"/>
              </a:spcBef>
            </a:pPr>
            <a:r>
              <a:rPr lang="en-US" sz="1601" b="1">
                <a:solidFill>
                  <a:srgbClr val="FFFFFF"/>
                </a:solidFill>
                <a:ea typeface="Open Sans Bold"/>
                <a:cs typeface="Open Sans Bold"/>
                <a:sym typeface="Open Sans Bold"/>
              </a:rPr>
              <a:t>DISTRIBUTION OF THE PRICE FOR EACH REGION</a:t>
            </a:r>
          </a:p>
        </p:txBody>
      </p:sp>
      <p:sp>
        <p:nvSpPr>
          <p:cNvPr id="9" name="TextBox 9"/>
          <p:cNvSpPr txBox="1"/>
          <p:nvPr/>
        </p:nvSpPr>
        <p:spPr>
          <a:xfrm>
            <a:off x="7411263" y="403278"/>
            <a:ext cx="3226055" cy="898516"/>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Regions</a:t>
            </a:r>
          </a:p>
        </p:txBody>
      </p:sp>
      <p:sp>
        <p:nvSpPr>
          <p:cNvPr id="10" name="Freeform 10"/>
          <p:cNvSpPr/>
          <p:nvPr/>
        </p:nvSpPr>
        <p:spPr>
          <a:xfrm>
            <a:off x="6885117" y="3542773"/>
            <a:ext cx="4343663" cy="2459691"/>
          </a:xfrm>
          <a:custGeom>
            <a:avLst/>
            <a:gdLst/>
            <a:ahLst/>
            <a:cxnLst/>
            <a:rect l="l" t="t" r="r" b="b"/>
            <a:pathLst>
              <a:path w="6515494" h="3689537">
                <a:moveTo>
                  <a:pt x="0" y="0"/>
                </a:moveTo>
                <a:lnTo>
                  <a:pt x="6515493" y="0"/>
                </a:lnTo>
                <a:lnTo>
                  <a:pt x="6515493" y="3689537"/>
                </a:lnTo>
                <a:lnTo>
                  <a:pt x="0" y="3689537"/>
                </a:lnTo>
                <a:lnTo>
                  <a:pt x="0" y="0"/>
                </a:lnTo>
                <a:close/>
              </a:path>
            </a:pathLst>
          </a:custGeom>
          <a:blipFill>
            <a:blip r:embed="rId4"/>
            <a:stretch>
              <a:fillRect b="-1601"/>
            </a:stretch>
          </a:blipFill>
        </p:spPr>
        <p:txBody>
          <a:bodyPr/>
          <a:lstStyle/>
          <a:p>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29671" y="229845"/>
            <a:ext cx="10039371" cy="5661843"/>
          </a:xfrm>
          <a:custGeom>
            <a:avLst/>
            <a:gdLst/>
            <a:ahLst/>
            <a:cxnLst/>
            <a:rect l="l" t="t" r="r" b="b"/>
            <a:pathLst>
              <a:path w="15059057" h="8492765">
                <a:moveTo>
                  <a:pt x="0" y="0"/>
                </a:moveTo>
                <a:lnTo>
                  <a:pt x="15059057" y="0"/>
                </a:lnTo>
                <a:lnTo>
                  <a:pt x="15059057" y="8492766"/>
                </a:lnTo>
                <a:lnTo>
                  <a:pt x="0" y="8492766"/>
                </a:lnTo>
                <a:lnTo>
                  <a:pt x="0" y="0"/>
                </a:lnTo>
                <a:close/>
              </a:path>
            </a:pathLst>
          </a:custGeom>
          <a:blipFill>
            <a:blip r:embed="rId2"/>
            <a:stretch>
              <a:fillRect/>
            </a:stretch>
          </a:blipFill>
        </p:spPr>
        <p:txBody>
          <a:bodyPr/>
          <a:lstStyle/>
          <a:p>
            <a:endParaRPr lang="en-GB"/>
          </a:p>
        </p:txBody>
      </p:sp>
      <p:sp>
        <p:nvSpPr>
          <p:cNvPr id="3" name="Freeform 3"/>
          <p:cNvSpPr/>
          <p:nvPr/>
        </p:nvSpPr>
        <p:spPr>
          <a:xfrm>
            <a:off x="195834" y="5038910"/>
            <a:ext cx="2635711" cy="1492527"/>
          </a:xfrm>
          <a:custGeom>
            <a:avLst/>
            <a:gdLst/>
            <a:ahLst/>
            <a:cxnLst/>
            <a:rect l="l" t="t" r="r" b="b"/>
            <a:pathLst>
              <a:path w="3953566" h="2238791">
                <a:moveTo>
                  <a:pt x="0" y="0"/>
                </a:moveTo>
                <a:lnTo>
                  <a:pt x="3953566" y="0"/>
                </a:lnTo>
                <a:lnTo>
                  <a:pt x="3953566" y="2238790"/>
                </a:lnTo>
                <a:lnTo>
                  <a:pt x="0" y="2238790"/>
                </a:lnTo>
                <a:lnTo>
                  <a:pt x="0" y="0"/>
                </a:lnTo>
                <a:close/>
              </a:path>
            </a:pathLst>
          </a:custGeom>
          <a:blipFill>
            <a:blip r:embed="rId3"/>
            <a:stretch>
              <a:fillRect b="-1601"/>
            </a:stretch>
          </a:blipFill>
        </p:spPr>
        <p:txBody>
          <a:bodyPr/>
          <a:lstStyle/>
          <a:p>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sp>
        <p:nvSpPr>
          <p:cNvPr id="4" name="Freeform 4"/>
          <p:cNvSpPr/>
          <p:nvPr/>
        </p:nvSpPr>
        <p:spPr>
          <a:xfrm>
            <a:off x="95869" y="111718"/>
            <a:ext cx="8412800" cy="4524149"/>
          </a:xfrm>
          <a:custGeom>
            <a:avLst/>
            <a:gdLst/>
            <a:ahLst/>
            <a:cxnLst/>
            <a:rect l="l" t="t" r="r" b="b"/>
            <a:pathLst>
              <a:path w="12619200" h="6786224">
                <a:moveTo>
                  <a:pt x="0" y="0"/>
                </a:moveTo>
                <a:lnTo>
                  <a:pt x="12619200" y="0"/>
                </a:lnTo>
                <a:lnTo>
                  <a:pt x="12619200" y="6786224"/>
                </a:lnTo>
                <a:lnTo>
                  <a:pt x="0" y="6786224"/>
                </a:lnTo>
                <a:lnTo>
                  <a:pt x="0" y="0"/>
                </a:lnTo>
                <a:close/>
              </a:path>
            </a:pathLst>
          </a:custGeom>
          <a:blipFill>
            <a:blip r:embed="rId2"/>
            <a:stretch>
              <a:fillRect/>
            </a:stretch>
          </a:blipFill>
        </p:spPr>
        <p:txBody>
          <a:bodyPr/>
          <a:lstStyle/>
          <a:p>
            <a:endParaRPr lang="en-GB"/>
          </a:p>
        </p:txBody>
      </p:sp>
      <p:sp>
        <p:nvSpPr>
          <p:cNvPr id="5" name="Freeform 5"/>
          <p:cNvSpPr/>
          <p:nvPr/>
        </p:nvSpPr>
        <p:spPr>
          <a:xfrm>
            <a:off x="6939341" y="4046431"/>
            <a:ext cx="5252659" cy="2874487"/>
          </a:xfrm>
          <a:custGeom>
            <a:avLst/>
            <a:gdLst/>
            <a:ahLst/>
            <a:cxnLst/>
            <a:rect l="l" t="t" r="r" b="b"/>
            <a:pathLst>
              <a:path w="7878988" h="4311730">
                <a:moveTo>
                  <a:pt x="0" y="0"/>
                </a:moveTo>
                <a:lnTo>
                  <a:pt x="7878988" y="0"/>
                </a:lnTo>
                <a:lnTo>
                  <a:pt x="7878988" y="4311730"/>
                </a:lnTo>
                <a:lnTo>
                  <a:pt x="0" y="4311730"/>
                </a:lnTo>
                <a:lnTo>
                  <a:pt x="0" y="0"/>
                </a:lnTo>
                <a:close/>
              </a:path>
            </a:pathLst>
          </a:custGeom>
          <a:blipFill>
            <a:blip r:embed="rId3"/>
            <a:stretch>
              <a:fillRect/>
            </a:stretch>
          </a:blipFill>
        </p:spPr>
        <p:txBody>
          <a:bodyPr/>
          <a:lstStyle/>
          <a:p>
            <a:endParaRPr lang="en-GB"/>
          </a:p>
        </p:txBody>
      </p:sp>
      <p:sp>
        <p:nvSpPr>
          <p:cNvPr id="6" name="TextBox 6"/>
          <p:cNvSpPr txBox="1"/>
          <p:nvPr/>
        </p:nvSpPr>
        <p:spPr>
          <a:xfrm>
            <a:off x="325545" y="4953228"/>
            <a:ext cx="5151536" cy="1423659"/>
          </a:xfrm>
          <a:prstGeom prst="rect">
            <a:avLst/>
          </a:prstGeom>
        </p:spPr>
        <p:txBody>
          <a:bodyPr lIns="0" tIns="0" rIns="0" bIns="0" rtlCol="0" anchor="t">
            <a:spAutoFit/>
          </a:bodyPr>
          <a:lstStyle/>
          <a:p>
            <a:pPr marL="252073" lvl="1" indent="-126036">
              <a:lnSpc>
                <a:spcPts val="1634"/>
              </a:lnSpc>
              <a:buFont typeface="Arial"/>
              <a:buChar char="•"/>
            </a:pPr>
            <a:r>
              <a:rPr lang="en-US" sz="1167">
                <a:solidFill>
                  <a:srgbClr val="4B4640"/>
                </a:solidFill>
                <a:latin typeface="Open Sans"/>
                <a:ea typeface="Open Sans"/>
                <a:cs typeface="Open Sans"/>
                <a:sym typeface="Open Sans"/>
              </a:rPr>
              <a:t>A scatter plot showing the relationship between house prices and distance from the CBD.</a:t>
            </a:r>
          </a:p>
          <a:p>
            <a:pPr>
              <a:lnSpc>
                <a:spcPts val="1634"/>
              </a:lnSpc>
            </a:pPr>
            <a:endParaRPr lang="en-US" sz="1167">
              <a:solidFill>
                <a:srgbClr val="4B4640"/>
              </a:solidFill>
              <a:latin typeface="Open Sans"/>
              <a:ea typeface="Open Sans"/>
              <a:cs typeface="Open Sans"/>
              <a:sym typeface="Open Sans"/>
            </a:endParaRPr>
          </a:p>
          <a:p>
            <a:pPr marL="252073" lvl="1" indent="-126036">
              <a:lnSpc>
                <a:spcPts val="1634"/>
              </a:lnSpc>
              <a:buFont typeface="Arial"/>
              <a:buChar char="•"/>
            </a:pPr>
            <a:r>
              <a:rPr lang="en-US" sz="1167">
                <a:solidFill>
                  <a:srgbClr val="4B4640"/>
                </a:solidFill>
                <a:latin typeface="Open Sans"/>
                <a:ea typeface="Open Sans"/>
                <a:cs typeface="Open Sans"/>
                <a:sym typeface="Open Sans"/>
              </a:rPr>
              <a:t>There is a clear trend: houses closer to the CBD tend to have higher prices, with a significant number of high-priced properties within a 10km radius.</a:t>
            </a:r>
          </a:p>
          <a:p>
            <a:pPr>
              <a:lnSpc>
                <a:spcPts val="1634"/>
              </a:lnSpc>
              <a:spcBef>
                <a:spcPct val="0"/>
              </a:spcBef>
            </a:pPr>
            <a:endParaRPr lang="en-US" sz="1167">
              <a:solidFill>
                <a:srgbClr val="4B464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3429000"/>
            <a:ext cx="6096000" cy="3429000"/>
            <a:chOff x="0" y="0"/>
            <a:chExt cx="12192000" cy="6858000"/>
          </a:xfrm>
        </p:grpSpPr>
        <p:pic>
          <p:nvPicPr>
            <p:cNvPr id="3" name="Picture 3"/>
            <p:cNvPicPr>
              <a:picLocks noChangeAspect="1"/>
            </p:cNvPicPr>
            <p:nvPr/>
          </p:nvPicPr>
          <p:blipFill>
            <a:blip r:embed="rId2"/>
            <a:srcRect t="129" b="129"/>
            <a:stretch>
              <a:fillRect/>
            </a:stretch>
          </p:blipFill>
          <p:spPr>
            <a:xfrm>
              <a:off x="0" y="0"/>
              <a:ext cx="12192000" cy="6858000"/>
            </a:xfrm>
            <a:prstGeom prst="rect">
              <a:avLst/>
            </a:prstGeom>
          </p:spPr>
        </p:pic>
      </p:grpSp>
      <p:grpSp>
        <p:nvGrpSpPr>
          <p:cNvPr id="4" name="Group 4"/>
          <p:cNvGrpSpPr/>
          <p:nvPr/>
        </p:nvGrpSpPr>
        <p:grpSpPr>
          <a:xfrm>
            <a:off x="6108700" y="0"/>
            <a:ext cx="6096000" cy="3429000"/>
            <a:chOff x="0" y="0"/>
            <a:chExt cx="12192000" cy="6858000"/>
          </a:xfrm>
        </p:grpSpPr>
        <p:pic>
          <p:nvPicPr>
            <p:cNvPr id="5" name="Picture 5"/>
            <p:cNvPicPr>
              <a:picLocks noChangeAspect="1"/>
            </p:cNvPicPr>
            <p:nvPr/>
          </p:nvPicPr>
          <p:blipFill>
            <a:blip r:embed="rId3"/>
            <a:srcRect l="2198" r="2198"/>
            <a:stretch>
              <a:fillRect/>
            </a:stretch>
          </p:blipFill>
          <p:spPr>
            <a:xfrm>
              <a:off x="0" y="0"/>
              <a:ext cx="12192000" cy="6858000"/>
            </a:xfrm>
            <a:prstGeom prst="rect">
              <a:avLst/>
            </a:prstGeom>
          </p:spPr>
        </p:pic>
      </p:grpSp>
      <p:sp>
        <p:nvSpPr>
          <p:cNvPr id="6" name="TextBox 6"/>
          <p:cNvSpPr txBox="1"/>
          <p:nvPr/>
        </p:nvSpPr>
        <p:spPr>
          <a:xfrm>
            <a:off x="778160" y="1158705"/>
            <a:ext cx="2276190" cy="370871"/>
          </a:xfrm>
          <a:prstGeom prst="rect">
            <a:avLst/>
          </a:prstGeom>
        </p:spPr>
        <p:txBody>
          <a:bodyPr lIns="0" tIns="0" rIns="0" bIns="0" rtlCol="0" anchor="t">
            <a:spAutoFit/>
          </a:bodyPr>
          <a:lstStyle/>
          <a:p>
            <a:pPr>
              <a:lnSpc>
                <a:spcPts val="3075"/>
              </a:lnSpc>
              <a:spcBef>
                <a:spcPct val="0"/>
              </a:spcBef>
            </a:pPr>
            <a:r>
              <a:rPr lang="en-US" sz="2196" b="1" dirty="0">
                <a:solidFill>
                  <a:srgbClr val="4B4640"/>
                </a:solidFill>
                <a:ea typeface="Open Sans Bold"/>
                <a:cs typeface="Open Sans Bold"/>
                <a:sym typeface="Open Sans Bold"/>
              </a:rPr>
              <a:t>Distance to CBD</a:t>
            </a:r>
          </a:p>
        </p:txBody>
      </p:sp>
      <p:sp>
        <p:nvSpPr>
          <p:cNvPr id="7" name="TextBox 7"/>
          <p:cNvSpPr txBox="1"/>
          <p:nvPr/>
        </p:nvSpPr>
        <p:spPr>
          <a:xfrm>
            <a:off x="263352" y="-19287"/>
            <a:ext cx="3703411"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grpSp>
        <p:nvGrpSpPr>
          <p:cNvPr id="8" name="Group 8"/>
          <p:cNvGrpSpPr/>
          <p:nvPr/>
        </p:nvGrpSpPr>
        <p:grpSpPr>
          <a:xfrm>
            <a:off x="304006" y="1849577"/>
            <a:ext cx="153945" cy="15394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10" name="TextBox 10"/>
          <p:cNvSpPr txBox="1"/>
          <p:nvPr/>
        </p:nvSpPr>
        <p:spPr>
          <a:xfrm>
            <a:off x="667098" y="1773679"/>
            <a:ext cx="5151536" cy="602922"/>
          </a:xfrm>
          <a:prstGeom prst="rect">
            <a:avLst/>
          </a:prstGeom>
        </p:spPr>
        <p:txBody>
          <a:bodyPr lIns="0" tIns="0" rIns="0" bIns="0" rtlCol="0" anchor="t">
            <a:spAutoFit/>
          </a:bodyPr>
          <a:lstStyle/>
          <a:p>
            <a:pPr>
              <a:lnSpc>
                <a:spcPts val="1634"/>
              </a:lnSpc>
            </a:pPr>
            <a:r>
              <a:rPr lang="en-US" sz="1167" dirty="0">
                <a:solidFill>
                  <a:srgbClr val="4B4640"/>
                </a:solidFill>
                <a:ea typeface="Open Sans"/>
                <a:cs typeface="Open Sans"/>
                <a:sym typeface="Open Sans"/>
              </a:rPr>
              <a:t>This boxplot shows the distribution of properties by distance from the Central Business District (CBD) for eight regions.</a:t>
            </a:r>
          </a:p>
          <a:p>
            <a:pPr>
              <a:lnSpc>
                <a:spcPts val="1634"/>
              </a:lnSpc>
              <a:spcBef>
                <a:spcPct val="0"/>
              </a:spcBef>
            </a:pPr>
            <a:endParaRPr lang="en-US" sz="1167" dirty="0">
              <a:solidFill>
                <a:srgbClr val="4B4640"/>
              </a:solidFill>
              <a:ea typeface="Open Sans"/>
              <a:cs typeface="Open Sans"/>
              <a:sym typeface="Open Sans"/>
            </a:endParaRPr>
          </a:p>
        </p:txBody>
      </p:sp>
      <p:grpSp>
        <p:nvGrpSpPr>
          <p:cNvPr id="11" name="Group 11"/>
          <p:cNvGrpSpPr/>
          <p:nvPr/>
        </p:nvGrpSpPr>
        <p:grpSpPr>
          <a:xfrm>
            <a:off x="304006" y="2348505"/>
            <a:ext cx="153945" cy="153945"/>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13" name="TextBox 13"/>
          <p:cNvSpPr txBox="1"/>
          <p:nvPr/>
        </p:nvSpPr>
        <p:spPr>
          <a:xfrm>
            <a:off x="667098" y="2272608"/>
            <a:ext cx="5151536" cy="602922"/>
          </a:xfrm>
          <a:prstGeom prst="rect">
            <a:avLst/>
          </a:prstGeom>
        </p:spPr>
        <p:txBody>
          <a:bodyPr lIns="0" tIns="0" rIns="0" bIns="0" rtlCol="0" anchor="t">
            <a:spAutoFit/>
          </a:bodyPr>
          <a:lstStyle/>
          <a:p>
            <a:pPr>
              <a:lnSpc>
                <a:spcPts val="1634"/>
              </a:lnSpc>
            </a:pPr>
            <a:r>
              <a:rPr lang="en-US" sz="1167">
                <a:solidFill>
                  <a:srgbClr val="4B4640"/>
                </a:solidFill>
                <a:ea typeface="Open Sans"/>
                <a:cs typeface="Open Sans"/>
                <a:sym typeface="Open Sans"/>
              </a:rPr>
              <a:t>Properties in the Northern, Western, Southern and Eastern Metropolitan regions are, on average, closer to the city center.</a:t>
            </a:r>
          </a:p>
          <a:p>
            <a:pPr>
              <a:lnSpc>
                <a:spcPts val="1634"/>
              </a:lnSpc>
              <a:spcBef>
                <a:spcPct val="0"/>
              </a:spcBef>
            </a:pPr>
            <a:endParaRPr lang="en-US" sz="1167">
              <a:solidFill>
                <a:srgbClr val="4B4640"/>
              </a:solidFill>
              <a:ea typeface="Open Sans"/>
              <a:cs typeface="Open Sans"/>
              <a:sym typeface="Open Sans"/>
            </a:endParaRPr>
          </a:p>
        </p:txBody>
      </p:sp>
      <p:grpSp>
        <p:nvGrpSpPr>
          <p:cNvPr id="14" name="Group 14"/>
          <p:cNvGrpSpPr/>
          <p:nvPr/>
        </p:nvGrpSpPr>
        <p:grpSpPr>
          <a:xfrm>
            <a:off x="304006" y="2819647"/>
            <a:ext cx="153945" cy="153945"/>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16" name="TextBox 16"/>
          <p:cNvSpPr txBox="1"/>
          <p:nvPr/>
        </p:nvSpPr>
        <p:spPr>
          <a:xfrm>
            <a:off x="667098" y="2743749"/>
            <a:ext cx="5151536" cy="397738"/>
          </a:xfrm>
          <a:prstGeom prst="rect">
            <a:avLst/>
          </a:prstGeom>
        </p:spPr>
        <p:txBody>
          <a:bodyPr lIns="0" tIns="0" rIns="0" bIns="0" rtlCol="0" anchor="t">
            <a:spAutoFit/>
          </a:bodyPr>
          <a:lstStyle/>
          <a:p>
            <a:pPr>
              <a:lnSpc>
                <a:spcPts val="1634"/>
              </a:lnSpc>
              <a:spcBef>
                <a:spcPct val="0"/>
              </a:spcBef>
            </a:pPr>
            <a:r>
              <a:rPr lang="en-US" sz="1167">
                <a:solidFill>
                  <a:srgbClr val="4B4640"/>
                </a:solidFill>
                <a:ea typeface="Open Sans"/>
                <a:cs typeface="Open Sans"/>
                <a:sym typeface="Open Sans"/>
              </a:rPr>
              <a:t>Eastern, Northern, and Western Victoria regions have properties farther from the CBD, with significant variability in distance.</a:t>
            </a:r>
          </a:p>
        </p:txBody>
      </p:sp>
      <p:sp>
        <p:nvSpPr>
          <p:cNvPr id="17" name="TextBox 17"/>
          <p:cNvSpPr txBox="1"/>
          <p:nvPr/>
        </p:nvSpPr>
        <p:spPr>
          <a:xfrm>
            <a:off x="6873540" y="3642191"/>
            <a:ext cx="4819865" cy="370871"/>
          </a:xfrm>
          <a:prstGeom prst="rect">
            <a:avLst/>
          </a:prstGeom>
        </p:spPr>
        <p:txBody>
          <a:bodyPr lIns="0" tIns="0" rIns="0" bIns="0" rtlCol="0" anchor="t">
            <a:spAutoFit/>
          </a:bodyPr>
          <a:lstStyle/>
          <a:p>
            <a:pPr>
              <a:lnSpc>
                <a:spcPts val="3075"/>
              </a:lnSpc>
              <a:spcBef>
                <a:spcPct val="0"/>
              </a:spcBef>
            </a:pPr>
            <a:r>
              <a:rPr lang="en-US" sz="2196" b="1">
                <a:solidFill>
                  <a:srgbClr val="4B4640"/>
                </a:solidFill>
                <a:latin typeface="Open Sans Bold"/>
                <a:ea typeface="Open Sans Bold"/>
                <a:cs typeface="Open Sans Bold"/>
                <a:sym typeface="Open Sans Bold"/>
              </a:rPr>
              <a:t>Price distribution for each region</a:t>
            </a:r>
          </a:p>
        </p:txBody>
      </p:sp>
      <p:grpSp>
        <p:nvGrpSpPr>
          <p:cNvPr id="18" name="Group 18"/>
          <p:cNvGrpSpPr/>
          <p:nvPr/>
        </p:nvGrpSpPr>
        <p:grpSpPr>
          <a:xfrm>
            <a:off x="6399386" y="4333063"/>
            <a:ext cx="153945" cy="15394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20" name="TextBox 20"/>
          <p:cNvSpPr txBox="1"/>
          <p:nvPr/>
        </p:nvSpPr>
        <p:spPr>
          <a:xfrm>
            <a:off x="6762479" y="4314013"/>
            <a:ext cx="5151536" cy="192553"/>
          </a:xfrm>
          <a:prstGeom prst="rect">
            <a:avLst/>
          </a:prstGeom>
        </p:spPr>
        <p:txBody>
          <a:bodyPr lIns="0" tIns="0" rIns="0" bIns="0" rtlCol="0" anchor="t">
            <a:spAutoFit/>
          </a:bodyPr>
          <a:lstStyle/>
          <a:p>
            <a:pPr>
              <a:lnSpc>
                <a:spcPts val="1634"/>
              </a:lnSpc>
              <a:spcBef>
                <a:spcPct val="0"/>
              </a:spcBef>
            </a:pPr>
            <a:r>
              <a:rPr lang="en-US" sz="1167">
                <a:solidFill>
                  <a:srgbClr val="4B4640"/>
                </a:solidFill>
                <a:latin typeface="Open Sans"/>
                <a:ea typeface="Open Sans"/>
                <a:cs typeface="Open Sans"/>
                <a:sym typeface="Open Sans"/>
              </a:rPr>
              <a:t>The boxplot shows the distribution of house prices by region.</a:t>
            </a:r>
          </a:p>
        </p:txBody>
      </p:sp>
      <p:grpSp>
        <p:nvGrpSpPr>
          <p:cNvPr id="21" name="Group 21"/>
          <p:cNvGrpSpPr/>
          <p:nvPr/>
        </p:nvGrpSpPr>
        <p:grpSpPr>
          <a:xfrm>
            <a:off x="6399386" y="4679191"/>
            <a:ext cx="153945" cy="153945"/>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23" name="TextBox 23"/>
          <p:cNvSpPr txBox="1"/>
          <p:nvPr/>
        </p:nvSpPr>
        <p:spPr>
          <a:xfrm>
            <a:off x="6762479" y="4603294"/>
            <a:ext cx="5151536" cy="397738"/>
          </a:xfrm>
          <a:prstGeom prst="rect">
            <a:avLst/>
          </a:prstGeom>
        </p:spPr>
        <p:txBody>
          <a:bodyPr lIns="0" tIns="0" rIns="0" bIns="0" rtlCol="0" anchor="t">
            <a:spAutoFit/>
          </a:bodyPr>
          <a:lstStyle/>
          <a:p>
            <a:pPr>
              <a:lnSpc>
                <a:spcPts val="1634"/>
              </a:lnSpc>
              <a:spcBef>
                <a:spcPct val="0"/>
              </a:spcBef>
            </a:pPr>
            <a:r>
              <a:rPr lang="en-US" sz="1167">
                <a:solidFill>
                  <a:srgbClr val="4B4640"/>
                </a:solidFill>
                <a:latin typeface="Open Sans"/>
                <a:ea typeface="Open Sans"/>
                <a:cs typeface="Open Sans"/>
                <a:sym typeface="Open Sans"/>
              </a:rPr>
              <a:t>Southern Metropolitan region has the highest median house prices, with many outliers in higher price ranges.</a:t>
            </a:r>
          </a:p>
        </p:txBody>
      </p:sp>
      <p:grpSp>
        <p:nvGrpSpPr>
          <p:cNvPr id="24" name="Group 24"/>
          <p:cNvGrpSpPr/>
          <p:nvPr/>
        </p:nvGrpSpPr>
        <p:grpSpPr>
          <a:xfrm>
            <a:off x="6399386" y="5172269"/>
            <a:ext cx="153945" cy="153945"/>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26" name="TextBox 26"/>
          <p:cNvSpPr txBox="1"/>
          <p:nvPr/>
        </p:nvSpPr>
        <p:spPr>
          <a:xfrm>
            <a:off x="6762479" y="5096371"/>
            <a:ext cx="5151536" cy="808106"/>
          </a:xfrm>
          <a:prstGeom prst="rect">
            <a:avLst/>
          </a:prstGeom>
        </p:spPr>
        <p:txBody>
          <a:bodyPr lIns="0" tIns="0" rIns="0" bIns="0" rtlCol="0" anchor="t">
            <a:spAutoFit/>
          </a:bodyPr>
          <a:lstStyle/>
          <a:p>
            <a:pPr>
              <a:lnSpc>
                <a:spcPts val="1634"/>
              </a:lnSpc>
              <a:spcBef>
                <a:spcPct val="0"/>
              </a:spcBef>
            </a:pPr>
            <a:r>
              <a:rPr lang="en-US" sz="1167">
                <a:solidFill>
                  <a:srgbClr val="4B4640"/>
                </a:solidFill>
                <a:latin typeface="Open Sans"/>
                <a:ea typeface="Open Sans"/>
                <a:cs typeface="Open Sans"/>
                <a:sym typeface="Open Sans"/>
              </a:rPr>
              <a:t>Northern Metropolitan and Western Metropolitan also have higher price ranges compared to regions like Eastern Victoria and Western Victoria, where house prices are generally lower.</a:t>
            </a:r>
          </a:p>
          <a:p>
            <a:pPr>
              <a:lnSpc>
                <a:spcPts val="1634"/>
              </a:lnSpc>
              <a:spcBef>
                <a:spcPct val="0"/>
              </a:spcBef>
            </a:pPr>
            <a:endParaRPr lang="en-US" sz="1167">
              <a:solidFill>
                <a:srgbClr val="4B4640"/>
              </a:solidFill>
              <a:latin typeface="Open Sans"/>
              <a:ea typeface="Open Sans"/>
              <a:cs typeface="Open Sans"/>
              <a:sym typeface="Open Sans"/>
            </a:endParaRPr>
          </a:p>
        </p:txBody>
      </p:sp>
      <p:grpSp>
        <p:nvGrpSpPr>
          <p:cNvPr id="27" name="Group 27"/>
          <p:cNvGrpSpPr/>
          <p:nvPr/>
        </p:nvGrpSpPr>
        <p:grpSpPr>
          <a:xfrm>
            <a:off x="6399386" y="5815350"/>
            <a:ext cx="153945" cy="153945"/>
            <a:chOff x="0" y="0"/>
            <a:chExt cx="6350000" cy="6350000"/>
          </a:xfrm>
        </p:grpSpPr>
        <p:sp>
          <p:nvSpPr>
            <p:cNvPr id="28" name="Freeform 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29" name="TextBox 29"/>
          <p:cNvSpPr txBox="1"/>
          <p:nvPr/>
        </p:nvSpPr>
        <p:spPr>
          <a:xfrm>
            <a:off x="6762479" y="5796300"/>
            <a:ext cx="5151536" cy="602922"/>
          </a:xfrm>
          <a:prstGeom prst="rect">
            <a:avLst/>
          </a:prstGeom>
        </p:spPr>
        <p:txBody>
          <a:bodyPr lIns="0" tIns="0" rIns="0" bIns="0" rtlCol="0" anchor="t">
            <a:spAutoFit/>
          </a:bodyPr>
          <a:lstStyle/>
          <a:p>
            <a:pPr>
              <a:lnSpc>
                <a:spcPts val="1634"/>
              </a:lnSpc>
              <a:spcBef>
                <a:spcPct val="0"/>
              </a:spcBef>
            </a:pPr>
            <a:r>
              <a:rPr lang="en-US" sz="1167">
                <a:solidFill>
                  <a:srgbClr val="4B4640"/>
                </a:solidFill>
                <a:latin typeface="Open Sans"/>
                <a:ea typeface="Open Sans"/>
                <a:cs typeface="Open Sans"/>
                <a:sym typeface="Open Sans"/>
              </a:rPr>
              <a:t>This suggests that regions closer to the CBD tend to have higher property values.</a:t>
            </a:r>
          </a:p>
          <a:p>
            <a:pPr>
              <a:lnSpc>
                <a:spcPts val="1634"/>
              </a:lnSpc>
              <a:spcBef>
                <a:spcPct val="0"/>
              </a:spcBef>
            </a:pPr>
            <a:endParaRPr lang="en-US" sz="1167">
              <a:solidFill>
                <a:srgbClr val="4B464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554162" y="2751132"/>
            <a:ext cx="263277" cy="2632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6" name="Group 6"/>
          <p:cNvGrpSpPr/>
          <p:nvPr/>
        </p:nvGrpSpPr>
        <p:grpSpPr>
          <a:xfrm>
            <a:off x="554162" y="4016743"/>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sp>
        <p:nvSpPr>
          <p:cNvPr id="8" name="Freeform 8"/>
          <p:cNvSpPr/>
          <p:nvPr/>
        </p:nvSpPr>
        <p:spPr>
          <a:xfrm>
            <a:off x="8240849" y="2940815"/>
            <a:ext cx="3172495" cy="1990741"/>
          </a:xfrm>
          <a:custGeom>
            <a:avLst/>
            <a:gdLst/>
            <a:ahLst/>
            <a:cxnLst/>
            <a:rect l="l" t="t" r="r" b="b"/>
            <a:pathLst>
              <a:path w="4758743" h="2986111">
                <a:moveTo>
                  <a:pt x="0" y="0"/>
                </a:moveTo>
                <a:lnTo>
                  <a:pt x="4758743" y="0"/>
                </a:lnTo>
                <a:lnTo>
                  <a:pt x="4758743" y="2986111"/>
                </a:lnTo>
                <a:lnTo>
                  <a:pt x="0" y="2986111"/>
                </a:lnTo>
                <a:lnTo>
                  <a:pt x="0" y="0"/>
                </a:lnTo>
                <a:close/>
              </a:path>
            </a:pathLst>
          </a:custGeom>
          <a:blipFill>
            <a:blip r:embed="rId2"/>
            <a:stretch>
              <a:fillRect/>
            </a:stretch>
          </a:blipFill>
        </p:spPr>
        <p:txBody>
          <a:bodyPr/>
          <a:lstStyle/>
          <a:p>
            <a:endParaRPr lang="en-GB"/>
          </a:p>
        </p:txBody>
      </p:sp>
      <p:grpSp>
        <p:nvGrpSpPr>
          <p:cNvPr id="9" name="Group 9"/>
          <p:cNvGrpSpPr/>
          <p:nvPr/>
        </p:nvGrpSpPr>
        <p:grpSpPr>
          <a:xfrm>
            <a:off x="11054654" y="4706065"/>
            <a:ext cx="532424" cy="532424"/>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11" name="Group 11"/>
          <p:cNvGrpSpPr/>
          <p:nvPr/>
        </p:nvGrpSpPr>
        <p:grpSpPr>
          <a:xfrm>
            <a:off x="7865546" y="2674603"/>
            <a:ext cx="532424" cy="53242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3" name="TextBox 13"/>
          <p:cNvSpPr txBox="1"/>
          <p:nvPr/>
        </p:nvSpPr>
        <p:spPr>
          <a:xfrm>
            <a:off x="419588" y="1223101"/>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4" name="TextBox 14"/>
          <p:cNvSpPr txBox="1"/>
          <p:nvPr/>
        </p:nvSpPr>
        <p:spPr>
          <a:xfrm>
            <a:off x="1297826" y="2632357"/>
            <a:ext cx="6393986" cy="1050737"/>
          </a:xfrm>
          <a:prstGeom prst="rect">
            <a:avLst/>
          </a:prstGeom>
        </p:spPr>
        <p:txBody>
          <a:bodyPr wrap="square" lIns="0" tIns="0" rIns="0" bIns="0" rtlCol="0" anchor="t">
            <a:spAutoFit/>
          </a:bodyPr>
          <a:lstStyle/>
          <a:p>
            <a:pPr>
              <a:lnSpc>
                <a:spcPts val="2795"/>
              </a:lnSpc>
            </a:pPr>
            <a:r>
              <a:rPr lang="en-US" sz="1996" dirty="0">
                <a:solidFill>
                  <a:srgbClr val="4B4640"/>
                </a:solidFill>
                <a:ea typeface="Open Sans"/>
                <a:cs typeface="Open Sans"/>
                <a:sym typeface="Open Sans"/>
              </a:rPr>
              <a:t>A group bar chart comparing the number of houses, units, and townhouses sold in 2016 and 2017.</a:t>
            </a:r>
          </a:p>
          <a:p>
            <a:pPr>
              <a:lnSpc>
                <a:spcPts val="2795"/>
              </a:lnSpc>
              <a:spcBef>
                <a:spcPct val="0"/>
              </a:spcBef>
            </a:pPr>
            <a:endParaRPr lang="en-US" sz="1996" dirty="0">
              <a:solidFill>
                <a:srgbClr val="4B4640"/>
              </a:solidFill>
              <a:ea typeface="Open Sans"/>
              <a:cs typeface="Open Sans"/>
              <a:sym typeface="Open Sans"/>
            </a:endParaRPr>
          </a:p>
        </p:txBody>
      </p:sp>
      <p:sp>
        <p:nvSpPr>
          <p:cNvPr id="15" name="TextBox 15"/>
          <p:cNvSpPr txBox="1"/>
          <p:nvPr/>
        </p:nvSpPr>
        <p:spPr>
          <a:xfrm>
            <a:off x="1297826" y="3896420"/>
            <a:ext cx="6393986" cy="1053558"/>
          </a:xfrm>
          <a:prstGeom prst="rect">
            <a:avLst/>
          </a:prstGeom>
        </p:spPr>
        <p:txBody>
          <a:bodyPr wrap="square" lIns="0" tIns="0" rIns="0" bIns="0" rtlCol="0" anchor="t">
            <a:spAutoFit/>
          </a:bodyPr>
          <a:lstStyle/>
          <a:p>
            <a:pPr>
              <a:lnSpc>
                <a:spcPts val="2795"/>
              </a:lnSpc>
              <a:spcBef>
                <a:spcPct val="0"/>
              </a:spcBef>
            </a:pPr>
            <a:r>
              <a:rPr lang="en-US" sz="1996">
                <a:solidFill>
                  <a:srgbClr val="4B4640"/>
                </a:solidFill>
                <a:ea typeface="Open Sans"/>
                <a:cs typeface="Open Sans"/>
                <a:sym typeface="Open Sans"/>
              </a:rPr>
              <a:t>Houses dominate in both years, but there’s a significant increase in 2017 compared to 2016.</a:t>
            </a:r>
          </a:p>
          <a:p>
            <a:pPr>
              <a:lnSpc>
                <a:spcPts val="2795"/>
              </a:lnSpc>
              <a:spcBef>
                <a:spcPct val="0"/>
              </a:spcBef>
            </a:pPr>
            <a:endParaRPr lang="en-US" sz="1996">
              <a:solidFill>
                <a:srgbClr val="4B4640"/>
              </a:solidFill>
              <a:ea typeface="Open Sans"/>
              <a:cs typeface="Open Sans"/>
              <a:sym typeface="Open Sans"/>
            </a:endParaRPr>
          </a:p>
        </p:txBody>
      </p:sp>
      <p:sp>
        <p:nvSpPr>
          <p:cNvPr id="16" name="TextBox 16"/>
          <p:cNvSpPr txBox="1"/>
          <p:nvPr/>
        </p:nvSpPr>
        <p:spPr>
          <a:xfrm>
            <a:off x="8804106" y="4959577"/>
            <a:ext cx="1848237" cy="248658"/>
          </a:xfrm>
          <a:prstGeom prst="rect">
            <a:avLst/>
          </a:prstGeom>
        </p:spPr>
        <p:txBody>
          <a:bodyPr lIns="0" tIns="0" rIns="0" bIns="0" rtlCol="0" anchor="t">
            <a:spAutoFit/>
          </a:bodyPr>
          <a:lstStyle/>
          <a:p>
            <a:pPr algn="ctr">
              <a:lnSpc>
                <a:spcPts val="1027"/>
              </a:lnSpc>
            </a:pPr>
            <a:r>
              <a:rPr lang="en-US" sz="733" spc="535">
                <a:solidFill>
                  <a:srgbClr val="BE946F"/>
                </a:solidFill>
                <a:latin typeface="Open Sans"/>
                <a:ea typeface="Open Sans"/>
                <a:cs typeface="Open Sans"/>
                <a:sym typeface="Open Sans"/>
              </a:rPr>
              <a:t>YARRA RIVER</a:t>
            </a:r>
          </a:p>
          <a:p>
            <a:pPr algn="ctr">
              <a:lnSpc>
                <a:spcPts val="1027"/>
              </a:lnSpc>
              <a:spcBef>
                <a:spcPct val="0"/>
              </a:spcBef>
            </a:pPr>
            <a:r>
              <a:rPr lang="en-US" sz="733" spc="535">
                <a:solidFill>
                  <a:srgbClr val="BE946F"/>
                </a:solidFill>
                <a:latin typeface="Open Sans"/>
                <a:ea typeface="Open Sans"/>
                <a:cs typeface="Open Sans"/>
                <a:sym typeface="Open Sans"/>
              </a:rPr>
              <a:t>MELBOURNE CBD</a:t>
            </a:r>
          </a:p>
        </p:txBody>
      </p:sp>
      <p:sp>
        <p:nvSpPr>
          <p:cNvPr id="17" name="TextBox 17"/>
          <p:cNvSpPr txBox="1"/>
          <p:nvPr/>
        </p:nvSpPr>
        <p:spPr>
          <a:xfrm>
            <a:off x="1297826" y="4788986"/>
            <a:ext cx="6393986" cy="978601"/>
          </a:xfrm>
          <a:prstGeom prst="rect">
            <a:avLst/>
          </a:prstGeom>
        </p:spPr>
        <p:txBody>
          <a:bodyPr wrap="square" lIns="0" tIns="0" rIns="0" bIns="0" rtlCol="0" anchor="t">
            <a:spAutoFit/>
          </a:bodyPr>
          <a:lstStyle/>
          <a:p>
            <a:pPr>
              <a:lnSpc>
                <a:spcPts val="2608"/>
              </a:lnSpc>
              <a:spcBef>
                <a:spcPct val="0"/>
              </a:spcBef>
            </a:pPr>
            <a:r>
              <a:rPr lang="en-US" sz="1863">
                <a:solidFill>
                  <a:srgbClr val="4B4640"/>
                </a:solidFill>
                <a:ea typeface="Open Sans"/>
                <a:cs typeface="Open Sans"/>
                <a:sym typeface="Open Sans"/>
              </a:rPr>
              <a:t>2017 shows a higher percentage of house sales than in 2016, which might suggest increased demand for traditional housing over other types.</a:t>
            </a:r>
          </a:p>
        </p:txBody>
      </p:sp>
      <p:grpSp>
        <p:nvGrpSpPr>
          <p:cNvPr id="18" name="Group 18"/>
          <p:cNvGrpSpPr/>
          <p:nvPr/>
        </p:nvGrpSpPr>
        <p:grpSpPr>
          <a:xfrm>
            <a:off x="554162" y="4931556"/>
            <a:ext cx="263277" cy="263277"/>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991593" y="195601"/>
            <a:ext cx="5641897" cy="2197590"/>
          </a:xfrm>
        </p:spPr>
        <p:txBody>
          <a:bodyPr/>
          <a:lstStyle/>
          <a:p>
            <a:r>
              <a:rPr lang="en-GB" dirty="0"/>
              <a:t>Ingrid Camacho </a:t>
            </a:r>
            <a:br>
              <a:rPr lang="en-GB" dirty="0"/>
            </a:br>
            <a:r>
              <a:rPr lang="en-GB" dirty="0"/>
              <a:t> </a:t>
            </a:r>
          </a:p>
        </p:txBody>
      </p:sp>
      <p:sp>
        <p:nvSpPr>
          <p:cNvPr id="5" name="Text Placeholder 4">
            <a:extLst>
              <a:ext uri="{FF2B5EF4-FFF2-40B4-BE49-F238E27FC236}">
                <a16:creationId xmlns:a16="http://schemas.microsoft.com/office/drawing/2014/main" id="{3A643486-0246-24DF-3036-5D50C0941F7C}"/>
              </a:ext>
            </a:extLst>
          </p:cNvPr>
          <p:cNvSpPr>
            <a:spLocks noGrp="1"/>
          </p:cNvSpPr>
          <p:nvPr>
            <p:ph type="body" sz="quarter" idx="13"/>
          </p:nvPr>
        </p:nvSpPr>
        <p:spPr/>
        <p:txBody>
          <a:bodyPr/>
          <a:lstStyle/>
          <a:p>
            <a:r>
              <a:rPr lang="en-GB" dirty="0"/>
              <a:t>Market Dynamics</a:t>
            </a:r>
          </a:p>
          <a:p>
            <a:r>
              <a:rPr lang="en-GB" dirty="0"/>
              <a:t>Sales Trend</a:t>
            </a:r>
          </a:p>
          <a:p>
            <a:endParaRPr lang="en-GB" dirty="0"/>
          </a:p>
        </p:txBody>
      </p:sp>
    </p:spTree>
    <p:extLst>
      <p:ext uri="{BB962C8B-B14F-4D97-AF65-F5344CB8AC3E}">
        <p14:creationId xmlns:p14="http://schemas.microsoft.com/office/powerpoint/2010/main" val="1819260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BBC23C-6D5F-3ABC-5712-26A5132BA970}"/>
              </a:ext>
            </a:extLst>
          </p:cNvPr>
          <p:cNvPicPr>
            <a:picLocks noChangeAspect="1"/>
          </p:cNvPicPr>
          <p:nvPr/>
        </p:nvPicPr>
        <p:blipFill>
          <a:blip r:embed="rId2"/>
          <a:stretch>
            <a:fillRect/>
          </a:stretch>
        </p:blipFill>
        <p:spPr>
          <a:xfrm>
            <a:off x="2187978" y="1414207"/>
            <a:ext cx="7816044" cy="4349625"/>
          </a:xfrm>
          <a:prstGeom prst="rect">
            <a:avLst/>
          </a:prstGeom>
        </p:spPr>
      </p:pic>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Market Dynamics</a:t>
            </a:r>
            <a:br>
              <a:rPr lang="en-US" dirty="0"/>
            </a:br>
            <a:endParaRPr lang="en-US" dirty="0"/>
          </a:p>
        </p:txBody>
      </p:sp>
      <p:sp>
        <p:nvSpPr>
          <p:cNvPr id="16" name="TextBox 15">
            <a:extLst>
              <a:ext uri="{FF2B5EF4-FFF2-40B4-BE49-F238E27FC236}">
                <a16:creationId xmlns:a16="http://schemas.microsoft.com/office/drawing/2014/main" id="{12171FB7-0736-61A9-77DE-C24F47E05EE0}"/>
              </a:ext>
            </a:extLst>
          </p:cNvPr>
          <p:cNvSpPr txBox="1"/>
          <p:nvPr/>
        </p:nvSpPr>
        <p:spPr>
          <a:xfrm>
            <a:off x="2447923" y="5889843"/>
            <a:ext cx="8439152" cy="830997"/>
          </a:xfrm>
          <a:prstGeom prst="rect">
            <a:avLst/>
          </a:prstGeom>
          <a:solidFill>
            <a:schemeClr val="accent4">
              <a:lumMod val="20000"/>
              <a:lumOff val="80000"/>
            </a:schemeClr>
          </a:solidFill>
        </p:spPr>
        <p:txBody>
          <a:bodyPr wrap="square" rtlCol="0">
            <a:spAutoFit/>
          </a:bodyPr>
          <a:lstStyle/>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Sales concentration are mainly in the metropolitan area, Specially in the Southern and Northen areas</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Victoria Areas are the ones with the less transactions of all regions</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Transactions are condensed in the area surrounding the Central Business District, the culture, business and 	dinning hub of the city </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pic>
        <p:nvPicPr>
          <p:cNvPr id="6" name="Graphic 5" descr="Lights On with solid fill">
            <a:extLst>
              <a:ext uri="{FF2B5EF4-FFF2-40B4-BE49-F238E27FC236}">
                <a16:creationId xmlns:a16="http://schemas.microsoft.com/office/drawing/2014/main" id="{80FED47E-BFB9-EF85-D899-837A19790B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3650" y="5889843"/>
            <a:ext cx="685800" cy="685800"/>
          </a:xfrm>
          <a:prstGeom prst="rect">
            <a:avLst/>
          </a:prstGeom>
        </p:spPr>
      </p:pic>
      <p:sp>
        <p:nvSpPr>
          <p:cNvPr id="7" name="TextBox 6">
            <a:extLst>
              <a:ext uri="{FF2B5EF4-FFF2-40B4-BE49-F238E27FC236}">
                <a16:creationId xmlns:a16="http://schemas.microsoft.com/office/drawing/2014/main" id="{58768C8B-DCA6-49E3-89DA-4FD2880D9229}"/>
              </a:ext>
            </a:extLst>
          </p:cNvPr>
          <p:cNvSpPr txBox="1"/>
          <p:nvPr/>
        </p:nvSpPr>
        <p:spPr>
          <a:xfrm>
            <a:off x="4019550" y="1079063"/>
            <a:ext cx="3324224" cy="307777"/>
          </a:xfrm>
          <a:prstGeom prst="rect">
            <a:avLst/>
          </a:prstGeom>
          <a:noFill/>
        </p:spPr>
        <p:txBody>
          <a:bodyPr wrap="square" rtlCol="0">
            <a:spAutoFit/>
          </a:bodyPr>
          <a:lstStyle/>
          <a:p>
            <a:pPr algn="ctr"/>
            <a:r>
              <a:rPr lang="en-US" sz="1400" b="1" dirty="0"/>
              <a:t>Sales per Region</a:t>
            </a:r>
          </a:p>
        </p:txBody>
      </p:sp>
    </p:spTree>
    <p:extLst>
      <p:ext uri="{BB962C8B-B14F-4D97-AF65-F5344CB8AC3E}">
        <p14:creationId xmlns:p14="http://schemas.microsoft.com/office/powerpoint/2010/main" val="1308140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Market Dynamics</a:t>
            </a:r>
            <a:br>
              <a:rPr lang="en-US" dirty="0"/>
            </a:br>
            <a:endParaRPr lang="en-US" dirty="0"/>
          </a:p>
        </p:txBody>
      </p:sp>
      <p:sp>
        <p:nvSpPr>
          <p:cNvPr id="16" name="TextBox 15">
            <a:extLst>
              <a:ext uri="{FF2B5EF4-FFF2-40B4-BE49-F238E27FC236}">
                <a16:creationId xmlns:a16="http://schemas.microsoft.com/office/drawing/2014/main" id="{12171FB7-0736-61A9-77DE-C24F47E05EE0}"/>
              </a:ext>
            </a:extLst>
          </p:cNvPr>
          <p:cNvSpPr txBox="1"/>
          <p:nvPr/>
        </p:nvSpPr>
        <p:spPr>
          <a:xfrm>
            <a:off x="2447923" y="5889843"/>
            <a:ext cx="8439152" cy="646331"/>
          </a:xfrm>
          <a:prstGeom prst="rect">
            <a:avLst/>
          </a:prstGeom>
          <a:solidFill>
            <a:schemeClr val="accent4">
              <a:lumMod val="20000"/>
              <a:lumOff val="80000"/>
            </a:schemeClr>
          </a:solidFill>
        </p:spPr>
        <p:txBody>
          <a:bodyPr wrap="square" rtlCol="0">
            <a:spAutoFit/>
          </a:bodyPr>
          <a:lstStyle/>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Most of the transactions are for home type of Real State even across regions</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In the Southern metropolitan area close to the CBD there are more transactions for Units</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The least transactions are done for Townhouses</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pic>
        <p:nvPicPr>
          <p:cNvPr id="6" name="Graphic 5" descr="Lights On with solid fill">
            <a:extLst>
              <a:ext uri="{FF2B5EF4-FFF2-40B4-BE49-F238E27FC236}">
                <a16:creationId xmlns:a16="http://schemas.microsoft.com/office/drawing/2014/main" id="{80FED47E-BFB9-EF85-D899-837A19790B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5889843"/>
            <a:ext cx="685800" cy="685800"/>
          </a:xfrm>
          <a:prstGeom prst="rect">
            <a:avLst/>
          </a:prstGeom>
        </p:spPr>
      </p:pic>
      <p:pic>
        <p:nvPicPr>
          <p:cNvPr id="5" name="Picture 4">
            <a:extLst>
              <a:ext uri="{FF2B5EF4-FFF2-40B4-BE49-F238E27FC236}">
                <a16:creationId xmlns:a16="http://schemas.microsoft.com/office/drawing/2014/main" id="{D52EF47E-EE72-B430-8847-D013A211289E}"/>
              </a:ext>
            </a:extLst>
          </p:cNvPr>
          <p:cNvPicPr>
            <a:picLocks noChangeAspect="1"/>
          </p:cNvPicPr>
          <p:nvPr/>
        </p:nvPicPr>
        <p:blipFill>
          <a:blip r:embed="rId4"/>
          <a:stretch>
            <a:fillRect/>
          </a:stretch>
        </p:blipFill>
        <p:spPr>
          <a:xfrm>
            <a:off x="2343148" y="1543049"/>
            <a:ext cx="7202823" cy="4067175"/>
          </a:xfrm>
          <a:prstGeom prst="rect">
            <a:avLst/>
          </a:prstGeom>
        </p:spPr>
      </p:pic>
      <p:sp>
        <p:nvSpPr>
          <p:cNvPr id="9" name="TextBox 8">
            <a:extLst>
              <a:ext uri="{FF2B5EF4-FFF2-40B4-BE49-F238E27FC236}">
                <a16:creationId xmlns:a16="http://schemas.microsoft.com/office/drawing/2014/main" id="{EC570315-43A6-103D-E945-A154A2A37DB1}"/>
              </a:ext>
            </a:extLst>
          </p:cNvPr>
          <p:cNvSpPr txBox="1"/>
          <p:nvPr/>
        </p:nvSpPr>
        <p:spPr>
          <a:xfrm>
            <a:off x="4505325" y="1162049"/>
            <a:ext cx="3324224" cy="307777"/>
          </a:xfrm>
          <a:prstGeom prst="rect">
            <a:avLst/>
          </a:prstGeom>
          <a:noFill/>
        </p:spPr>
        <p:txBody>
          <a:bodyPr wrap="square" rtlCol="0">
            <a:spAutoFit/>
          </a:bodyPr>
          <a:lstStyle/>
          <a:p>
            <a:pPr algn="ctr"/>
            <a:r>
              <a:rPr lang="en-US" sz="1400" b="1" dirty="0"/>
              <a:t>Sales per type of Real Estate</a:t>
            </a:r>
          </a:p>
        </p:txBody>
      </p:sp>
    </p:spTree>
    <p:extLst>
      <p:ext uri="{BB962C8B-B14F-4D97-AF65-F5344CB8AC3E}">
        <p14:creationId xmlns:p14="http://schemas.microsoft.com/office/powerpoint/2010/main" val="1730596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Market Dynamics</a:t>
            </a:r>
            <a:br>
              <a:rPr lang="en-US" dirty="0"/>
            </a:br>
            <a:endParaRPr lang="en-US" dirty="0"/>
          </a:p>
        </p:txBody>
      </p:sp>
      <p:sp>
        <p:nvSpPr>
          <p:cNvPr id="16" name="TextBox 15">
            <a:extLst>
              <a:ext uri="{FF2B5EF4-FFF2-40B4-BE49-F238E27FC236}">
                <a16:creationId xmlns:a16="http://schemas.microsoft.com/office/drawing/2014/main" id="{12171FB7-0736-61A9-77DE-C24F47E05EE0}"/>
              </a:ext>
            </a:extLst>
          </p:cNvPr>
          <p:cNvSpPr txBox="1"/>
          <p:nvPr/>
        </p:nvSpPr>
        <p:spPr>
          <a:xfrm>
            <a:off x="2499316" y="5641750"/>
            <a:ext cx="9426577" cy="1015663"/>
          </a:xfrm>
          <a:prstGeom prst="rect">
            <a:avLst/>
          </a:prstGeom>
          <a:solidFill>
            <a:schemeClr val="accent4">
              <a:lumMod val="20000"/>
              <a:lumOff val="80000"/>
            </a:schemeClr>
          </a:solidFill>
        </p:spPr>
        <p:txBody>
          <a:bodyPr wrap="square" rtlCol="0">
            <a:spAutoFit/>
          </a:bodyPr>
          <a:lstStyle/>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Most of the transactions are for home with 3 and 4 Rooms, the lowest number of transactions are for 0-1 rooms and&gt;5</a:t>
            </a:r>
          </a:p>
          <a:p>
            <a:pPr marL="91440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Lower price transactions are on the most distant parts of the city including Victoria and the suburbs, the closest to the CBD the higher the price </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There are very few transactions below 400K, almost 80% of the transactions are between $600K and $1.5MM</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Super premium Real State +2.0MM represents 10% of the market</a:t>
            </a:r>
          </a:p>
        </p:txBody>
      </p:sp>
      <p:pic>
        <p:nvPicPr>
          <p:cNvPr id="6" name="Graphic 5" descr="Lights On with solid fill">
            <a:extLst>
              <a:ext uri="{FF2B5EF4-FFF2-40B4-BE49-F238E27FC236}">
                <a16:creationId xmlns:a16="http://schemas.microsoft.com/office/drawing/2014/main" id="{80FED47E-BFB9-EF85-D899-837A19790B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5641749"/>
            <a:ext cx="685800" cy="685800"/>
          </a:xfrm>
          <a:prstGeom prst="rect">
            <a:avLst/>
          </a:prstGeom>
        </p:spPr>
      </p:pic>
      <p:pic>
        <p:nvPicPr>
          <p:cNvPr id="4" name="Picture 3">
            <a:extLst>
              <a:ext uri="{FF2B5EF4-FFF2-40B4-BE49-F238E27FC236}">
                <a16:creationId xmlns:a16="http://schemas.microsoft.com/office/drawing/2014/main" id="{C4C7C428-12BB-88FE-E82D-B23AE53A48C6}"/>
              </a:ext>
            </a:extLst>
          </p:cNvPr>
          <p:cNvPicPr>
            <a:picLocks noChangeAspect="1"/>
          </p:cNvPicPr>
          <p:nvPr/>
        </p:nvPicPr>
        <p:blipFill>
          <a:blip r:embed="rId4"/>
          <a:stretch>
            <a:fillRect/>
          </a:stretch>
        </p:blipFill>
        <p:spPr>
          <a:xfrm>
            <a:off x="533025" y="2056970"/>
            <a:ext cx="5372850" cy="3162742"/>
          </a:xfrm>
          <a:prstGeom prst="rect">
            <a:avLst/>
          </a:prstGeom>
        </p:spPr>
      </p:pic>
      <p:sp>
        <p:nvSpPr>
          <p:cNvPr id="7" name="TextBox 6">
            <a:extLst>
              <a:ext uri="{FF2B5EF4-FFF2-40B4-BE49-F238E27FC236}">
                <a16:creationId xmlns:a16="http://schemas.microsoft.com/office/drawing/2014/main" id="{E0AA84E9-04EC-5564-6231-5509E5855614}"/>
              </a:ext>
            </a:extLst>
          </p:cNvPr>
          <p:cNvSpPr txBox="1"/>
          <p:nvPr/>
        </p:nvSpPr>
        <p:spPr>
          <a:xfrm>
            <a:off x="1557338" y="1638288"/>
            <a:ext cx="3324224" cy="307777"/>
          </a:xfrm>
          <a:prstGeom prst="rect">
            <a:avLst/>
          </a:prstGeom>
          <a:noFill/>
        </p:spPr>
        <p:txBody>
          <a:bodyPr wrap="square" rtlCol="0">
            <a:spAutoFit/>
          </a:bodyPr>
          <a:lstStyle/>
          <a:p>
            <a:pPr algn="ctr"/>
            <a:r>
              <a:rPr lang="en-US" sz="1400" b="1" dirty="0"/>
              <a:t>Sales per # of Rooms</a:t>
            </a:r>
          </a:p>
        </p:txBody>
      </p:sp>
      <p:pic>
        <p:nvPicPr>
          <p:cNvPr id="9" name="Picture 8">
            <a:extLst>
              <a:ext uri="{FF2B5EF4-FFF2-40B4-BE49-F238E27FC236}">
                <a16:creationId xmlns:a16="http://schemas.microsoft.com/office/drawing/2014/main" id="{AC462EB7-9254-0AEE-0307-60F4128A19AE}"/>
              </a:ext>
            </a:extLst>
          </p:cNvPr>
          <p:cNvPicPr>
            <a:picLocks noChangeAspect="1"/>
          </p:cNvPicPr>
          <p:nvPr/>
        </p:nvPicPr>
        <p:blipFill>
          <a:blip r:embed="rId5"/>
          <a:stretch>
            <a:fillRect/>
          </a:stretch>
        </p:blipFill>
        <p:spPr>
          <a:xfrm>
            <a:off x="6543675" y="2147669"/>
            <a:ext cx="4838700" cy="3072044"/>
          </a:xfrm>
          <a:prstGeom prst="rect">
            <a:avLst/>
          </a:prstGeom>
        </p:spPr>
      </p:pic>
      <p:sp>
        <p:nvSpPr>
          <p:cNvPr id="10" name="TextBox 9">
            <a:extLst>
              <a:ext uri="{FF2B5EF4-FFF2-40B4-BE49-F238E27FC236}">
                <a16:creationId xmlns:a16="http://schemas.microsoft.com/office/drawing/2014/main" id="{CD27204F-4F14-A9A9-A6F8-7FE4B4195C13}"/>
              </a:ext>
            </a:extLst>
          </p:cNvPr>
          <p:cNvSpPr txBox="1"/>
          <p:nvPr/>
        </p:nvSpPr>
        <p:spPr>
          <a:xfrm>
            <a:off x="7234238" y="1638287"/>
            <a:ext cx="3324224" cy="307777"/>
          </a:xfrm>
          <a:prstGeom prst="rect">
            <a:avLst/>
          </a:prstGeom>
          <a:noFill/>
        </p:spPr>
        <p:txBody>
          <a:bodyPr wrap="square" rtlCol="0">
            <a:spAutoFit/>
          </a:bodyPr>
          <a:lstStyle/>
          <a:p>
            <a:pPr algn="ctr"/>
            <a:r>
              <a:rPr lang="en-US" sz="1400" b="1" dirty="0"/>
              <a:t>Sales per Range of Price</a:t>
            </a:r>
          </a:p>
        </p:txBody>
      </p:sp>
    </p:spTree>
    <p:extLst>
      <p:ext uri="{BB962C8B-B14F-4D97-AF65-F5344CB8AC3E}">
        <p14:creationId xmlns:p14="http://schemas.microsoft.com/office/powerpoint/2010/main" val="244022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521208" y="1153885"/>
            <a:ext cx="5864352" cy="1984248"/>
          </a:xfrm>
        </p:spPr>
        <p:txBody>
          <a:bodyPr/>
          <a:lstStyle/>
          <a:p>
            <a:r>
              <a:rPr lang="en-US" dirty="0"/>
              <a:t>Analysis question</a:t>
            </a:r>
          </a:p>
        </p:txBody>
      </p:sp>
      <p:pic>
        <p:nvPicPr>
          <p:cNvPr id="1032" name="Picture 8" descr="Melbourne's Best After-Event ...">
            <a:extLst>
              <a:ext uri="{FF2B5EF4-FFF2-40B4-BE49-F238E27FC236}">
                <a16:creationId xmlns:a16="http://schemas.microsoft.com/office/drawing/2014/main" id="{B5867E1D-C6C2-B565-FE89-05D995756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1393549"/>
            <a:ext cx="4848902" cy="322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07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0B0623A-DEA9-FD4A-561F-3E413D2D1633}"/>
              </a:ext>
            </a:extLst>
          </p:cNvPr>
          <p:cNvPicPr>
            <a:picLocks noChangeAspect="1"/>
          </p:cNvPicPr>
          <p:nvPr/>
        </p:nvPicPr>
        <p:blipFill>
          <a:blip r:embed="rId2"/>
          <a:stretch>
            <a:fillRect/>
          </a:stretch>
        </p:blipFill>
        <p:spPr>
          <a:xfrm>
            <a:off x="1999836" y="1512617"/>
            <a:ext cx="8192328" cy="4297633"/>
          </a:xfrm>
          <a:prstGeom prst="rect">
            <a:avLst/>
          </a:prstGeom>
        </p:spPr>
      </p:pic>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TOTAL Seasonality/trends of </a:t>
            </a:r>
            <a:r>
              <a:rPr lang="en-US" dirty="0" err="1"/>
              <a:t>salES</a:t>
            </a:r>
            <a:r>
              <a:rPr lang="en-US" dirty="0"/>
              <a:t> </a:t>
            </a:r>
          </a:p>
        </p:txBody>
      </p:sp>
      <p:sp>
        <p:nvSpPr>
          <p:cNvPr id="14" name="Rectangle 13">
            <a:extLst>
              <a:ext uri="{FF2B5EF4-FFF2-40B4-BE49-F238E27FC236}">
                <a16:creationId xmlns:a16="http://schemas.microsoft.com/office/drawing/2014/main" id="{C5259BCF-3103-C66A-4C2E-3D8CA5B5819E}"/>
              </a:ext>
            </a:extLst>
          </p:cNvPr>
          <p:cNvSpPr/>
          <p:nvPr/>
        </p:nvSpPr>
        <p:spPr>
          <a:xfrm>
            <a:off x="3724275" y="1781276"/>
            <a:ext cx="2657475" cy="3888606"/>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7ABCC5E3-1711-B478-4BFE-860D625F5AB5}"/>
              </a:ext>
            </a:extLst>
          </p:cNvPr>
          <p:cNvSpPr/>
          <p:nvPr/>
        </p:nvSpPr>
        <p:spPr>
          <a:xfrm>
            <a:off x="7892262" y="1781277"/>
            <a:ext cx="2657475" cy="3888606"/>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TextBox 15">
            <a:extLst>
              <a:ext uri="{FF2B5EF4-FFF2-40B4-BE49-F238E27FC236}">
                <a16:creationId xmlns:a16="http://schemas.microsoft.com/office/drawing/2014/main" id="{12171FB7-0736-61A9-77DE-C24F47E05EE0}"/>
              </a:ext>
            </a:extLst>
          </p:cNvPr>
          <p:cNvSpPr txBox="1"/>
          <p:nvPr/>
        </p:nvSpPr>
        <p:spPr>
          <a:xfrm>
            <a:off x="3048000" y="5791200"/>
            <a:ext cx="7277100" cy="1015663"/>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can observe 2 trends: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2017 sales have been higher than 2016 in total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first half of the year have lower sales so if you are a buyer you probably want to check this time of the year for a lower demand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Second half of the year is the most active time to move real estate in Melbourne </a:t>
            </a:r>
          </a:p>
        </p:txBody>
      </p:sp>
    </p:spTree>
    <p:extLst>
      <p:ext uri="{BB962C8B-B14F-4D97-AF65-F5344CB8AC3E}">
        <p14:creationId xmlns:p14="http://schemas.microsoft.com/office/powerpoint/2010/main" val="1665523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358140"/>
            <a:ext cx="7003181" cy="1594530"/>
          </a:xfrm>
        </p:spPr>
        <p:txBody>
          <a:bodyPr/>
          <a:lstStyle/>
          <a:p>
            <a:r>
              <a:rPr lang="en-US" dirty="0"/>
              <a:t>Seasonality/Trends of sales</a:t>
            </a:r>
            <a:br>
              <a:rPr lang="en-US" dirty="0"/>
            </a:br>
            <a:r>
              <a:rPr lang="en-US" dirty="0"/>
              <a:t>per </a:t>
            </a:r>
            <a:r>
              <a:rPr lang="en-US" dirty="0" err="1"/>
              <a:t>TYpe</a:t>
            </a:r>
            <a:endParaRPr lang="en-US" dirty="0"/>
          </a:p>
        </p:txBody>
      </p:sp>
      <p:pic>
        <p:nvPicPr>
          <p:cNvPr id="8" name="Picture 7">
            <a:extLst>
              <a:ext uri="{FF2B5EF4-FFF2-40B4-BE49-F238E27FC236}">
                <a16:creationId xmlns:a16="http://schemas.microsoft.com/office/drawing/2014/main" id="{560D6D8B-11D8-06FD-DDD3-807473FB36AE}"/>
              </a:ext>
            </a:extLst>
          </p:cNvPr>
          <p:cNvPicPr>
            <a:picLocks noChangeAspect="1"/>
          </p:cNvPicPr>
          <p:nvPr/>
        </p:nvPicPr>
        <p:blipFill>
          <a:blip r:embed="rId2"/>
          <a:stretch>
            <a:fillRect/>
          </a:stretch>
        </p:blipFill>
        <p:spPr>
          <a:xfrm>
            <a:off x="914400" y="1236390"/>
            <a:ext cx="5130167" cy="2623185"/>
          </a:xfrm>
          <a:prstGeom prst="rect">
            <a:avLst/>
          </a:prstGeom>
        </p:spPr>
      </p:pic>
      <p:pic>
        <p:nvPicPr>
          <p:cNvPr id="11" name="Picture 10">
            <a:extLst>
              <a:ext uri="{FF2B5EF4-FFF2-40B4-BE49-F238E27FC236}">
                <a16:creationId xmlns:a16="http://schemas.microsoft.com/office/drawing/2014/main" id="{21C893AA-8768-A89F-A09C-A1CBDC01825A}"/>
              </a:ext>
            </a:extLst>
          </p:cNvPr>
          <p:cNvPicPr>
            <a:picLocks noChangeAspect="1"/>
          </p:cNvPicPr>
          <p:nvPr/>
        </p:nvPicPr>
        <p:blipFill>
          <a:blip r:embed="rId3"/>
          <a:stretch>
            <a:fillRect/>
          </a:stretch>
        </p:blipFill>
        <p:spPr>
          <a:xfrm>
            <a:off x="6114992" y="1236390"/>
            <a:ext cx="5483382" cy="2512786"/>
          </a:xfrm>
          <a:prstGeom prst="rect">
            <a:avLst/>
          </a:prstGeom>
        </p:spPr>
      </p:pic>
      <p:pic>
        <p:nvPicPr>
          <p:cNvPr id="4" name="Picture 3">
            <a:extLst>
              <a:ext uri="{FF2B5EF4-FFF2-40B4-BE49-F238E27FC236}">
                <a16:creationId xmlns:a16="http://schemas.microsoft.com/office/drawing/2014/main" id="{C923784A-0981-F0EF-6643-C3FAF7F0EECF}"/>
              </a:ext>
            </a:extLst>
          </p:cNvPr>
          <p:cNvPicPr>
            <a:picLocks noChangeAspect="1"/>
          </p:cNvPicPr>
          <p:nvPr/>
        </p:nvPicPr>
        <p:blipFill>
          <a:blip r:embed="rId4"/>
          <a:stretch>
            <a:fillRect/>
          </a:stretch>
        </p:blipFill>
        <p:spPr>
          <a:xfrm>
            <a:off x="914400" y="4080600"/>
            <a:ext cx="5130168" cy="2318221"/>
          </a:xfrm>
          <a:prstGeom prst="rect">
            <a:avLst/>
          </a:prstGeom>
        </p:spPr>
      </p:pic>
      <p:sp>
        <p:nvSpPr>
          <p:cNvPr id="5" name="TextBox 4">
            <a:extLst>
              <a:ext uri="{FF2B5EF4-FFF2-40B4-BE49-F238E27FC236}">
                <a16:creationId xmlns:a16="http://schemas.microsoft.com/office/drawing/2014/main" id="{2540C354-C689-2BC8-7DFC-962758B0E9E5}"/>
              </a:ext>
            </a:extLst>
          </p:cNvPr>
          <p:cNvSpPr txBox="1"/>
          <p:nvPr/>
        </p:nvSpPr>
        <p:spPr>
          <a:xfrm>
            <a:off x="6292416" y="4177881"/>
            <a:ext cx="5305958" cy="1569660"/>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Average sales for Houses are the highest its 10x Townhouses and 6x Units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Houses trend is higher for the second half of the year</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Both Units and Townhouses sales have drop in the last 2 months</a:t>
            </a:r>
          </a:p>
        </p:txBody>
      </p:sp>
      <p:sp>
        <p:nvSpPr>
          <p:cNvPr id="6" name="Rectangle 5">
            <a:extLst>
              <a:ext uri="{FF2B5EF4-FFF2-40B4-BE49-F238E27FC236}">
                <a16:creationId xmlns:a16="http://schemas.microsoft.com/office/drawing/2014/main" id="{04DFACA1-8183-EC52-58F1-E5E10CA0C2A7}"/>
              </a:ext>
            </a:extLst>
          </p:cNvPr>
          <p:cNvSpPr/>
          <p:nvPr/>
        </p:nvSpPr>
        <p:spPr>
          <a:xfrm>
            <a:off x="2367815" y="1486290"/>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 name="Rectangle 6">
            <a:extLst>
              <a:ext uri="{FF2B5EF4-FFF2-40B4-BE49-F238E27FC236}">
                <a16:creationId xmlns:a16="http://schemas.microsoft.com/office/drawing/2014/main" id="{1097C54A-69EF-BE58-0BB3-9415C56BD63A}"/>
              </a:ext>
            </a:extLst>
          </p:cNvPr>
          <p:cNvSpPr/>
          <p:nvPr/>
        </p:nvSpPr>
        <p:spPr>
          <a:xfrm>
            <a:off x="4108383" y="1486290"/>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 name="Rectangle 8">
            <a:extLst>
              <a:ext uri="{FF2B5EF4-FFF2-40B4-BE49-F238E27FC236}">
                <a16:creationId xmlns:a16="http://schemas.microsoft.com/office/drawing/2014/main" id="{F8A33724-1A57-3394-E552-50D5CCCEAEEB}"/>
              </a:ext>
            </a:extLst>
          </p:cNvPr>
          <p:cNvSpPr/>
          <p:nvPr/>
        </p:nvSpPr>
        <p:spPr>
          <a:xfrm>
            <a:off x="7843352" y="1455809"/>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8EB7E05F-D192-DB0F-2854-BF2053D98475}"/>
              </a:ext>
            </a:extLst>
          </p:cNvPr>
          <p:cNvSpPr/>
          <p:nvPr/>
        </p:nvSpPr>
        <p:spPr>
          <a:xfrm>
            <a:off x="2367814" y="4254367"/>
            <a:ext cx="1102043" cy="1443790"/>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Tree>
    <p:extLst>
      <p:ext uri="{BB962C8B-B14F-4D97-AF65-F5344CB8AC3E}">
        <p14:creationId xmlns:p14="http://schemas.microsoft.com/office/powerpoint/2010/main" val="2225723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TOTAL Seasonality/Price of </a:t>
            </a:r>
            <a:r>
              <a:rPr lang="en-US" dirty="0" err="1"/>
              <a:t>salES</a:t>
            </a:r>
            <a:r>
              <a:rPr lang="en-US" dirty="0"/>
              <a:t> </a:t>
            </a:r>
          </a:p>
        </p:txBody>
      </p:sp>
      <p:sp>
        <p:nvSpPr>
          <p:cNvPr id="14" name="Rectangle 13">
            <a:extLst>
              <a:ext uri="{FF2B5EF4-FFF2-40B4-BE49-F238E27FC236}">
                <a16:creationId xmlns:a16="http://schemas.microsoft.com/office/drawing/2014/main" id="{C5259BCF-3103-C66A-4C2E-3D8CA5B5819E}"/>
              </a:ext>
            </a:extLst>
          </p:cNvPr>
          <p:cNvSpPr/>
          <p:nvPr/>
        </p:nvSpPr>
        <p:spPr>
          <a:xfrm>
            <a:off x="3724275" y="1781276"/>
            <a:ext cx="2657475" cy="3888606"/>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7ABCC5E3-1711-B478-4BFE-860D625F5AB5}"/>
              </a:ext>
            </a:extLst>
          </p:cNvPr>
          <p:cNvSpPr/>
          <p:nvPr/>
        </p:nvSpPr>
        <p:spPr>
          <a:xfrm>
            <a:off x="7892262" y="1781277"/>
            <a:ext cx="2657475" cy="3888606"/>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TextBox 15">
            <a:extLst>
              <a:ext uri="{FF2B5EF4-FFF2-40B4-BE49-F238E27FC236}">
                <a16:creationId xmlns:a16="http://schemas.microsoft.com/office/drawing/2014/main" id="{12171FB7-0736-61A9-77DE-C24F47E05EE0}"/>
              </a:ext>
            </a:extLst>
          </p:cNvPr>
          <p:cNvSpPr txBox="1"/>
          <p:nvPr/>
        </p:nvSpPr>
        <p:spPr>
          <a:xfrm>
            <a:off x="3048000" y="5791200"/>
            <a:ext cx="7277100" cy="646331"/>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can observe 2 trends: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Average Price is $1MM for 2016 and 2017, months with higher demand are above average and slow months are lower, average has increased over last months except July 2017</a:t>
            </a:r>
          </a:p>
        </p:txBody>
      </p:sp>
      <p:pic>
        <p:nvPicPr>
          <p:cNvPr id="4" name="Picture 3">
            <a:extLst>
              <a:ext uri="{FF2B5EF4-FFF2-40B4-BE49-F238E27FC236}">
                <a16:creationId xmlns:a16="http://schemas.microsoft.com/office/drawing/2014/main" id="{9E9023FF-54AC-3A75-D2C4-CE3083FB8D84}"/>
              </a:ext>
            </a:extLst>
          </p:cNvPr>
          <p:cNvPicPr>
            <a:picLocks noChangeAspect="1"/>
          </p:cNvPicPr>
          <p:nvPr/>
        </p:nvPicPr>
        <p:blipFill>
          <a:blip r:embed="rId2"/>
          <a:stretch>
            <a:fillRect/>
          </a:stretch>
        </p:blipFill>
        <p:spPr>
          <a:xfrm>
            <a:off x="1914114" y="1466612"/>
            <a:ext cx="8935271" cy="4244816"/>
          </a:xfrm>
          <a:prstGeom prst="rect">
            <a:avLst/>
          </a:prstGeom>
        </p:spPr>
      </p:pic>
    </p:spTree>
    <p:extLst>
      <p:ext uri="{BB962C8B-B14F-4D97-AF65-F5344CB8AC3E}">
        <p14:creationId xmlns:p14="http://schemas.microsoft.com/office/powerpoint/2010/main" val="4222656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17A303-4C87-75C4-C056-433F0D7CE7D3}"/>
              </a:ext>
            </a:extLst>
          </p:cNvPr>
          <p:cNvPicPr>
            <a:picLocks noChangeAspect="1"/>
          </p:cNvPicPr>
          <p:nvPr/>
        </p:nvPicPr>
        <p:blipFill>
          <a:blip r:embed="rId2"/>
          <a:stretch>
            <a:fillRect/>
          </a:stretch>
        </p:blipFill>
        <p:spPr>
          <a:xfrm>
            <a:off x="6412070" y="1535446"/>
            <a:ext cx="5243782" cy="2095511"/>
          </a:xfrm>
          <a:prstGeom prst="rect">
            <a:avLst/>
          </a:prstGeom>
        </p:spPr>
      </p:pic>
      <p:pic>
        <p:nvPicPr>
          <p:cNvPr id="10" name="Picture 9">
            <a:extLst>
              <a:ext uri="{FF2B5EF4-FFF2-40B4-BE49-F238E27FC236}">
                <a16:creationId xmlns:a16="http://schemas.microsoft.com/office/drawing/2014/main" id="{47714085-DC20-C4A8-451C-1331D14436BC}"/>
              </a:ext>
            </a:extLst>
          </p:cNvPr>
          <p:cNvPicPr>
            <a:picLocks noChangeAspect="1"/>
          </p:cNvPicPr>
          <p:nvPr/>
        </p:nvPicPr>
        <p:blipFill>
          <a:blip r:embed="rId3"/>
          <a:stretch>
            <a:fillRect/>
          </a:stretch>
        </p:blipFill>
        <p:spPr>
          <a:xfrm>
            <a:off x="429733" y="1535446"/>
            <a:ext cx="5628167" cy="2166297"/>
          </a:xfrm>
          <a:prstGeom prst="rect">
            <a:avLst/>
          </a:prstGeom>
        </p:spPr>
      </p:pic>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358140"/>
            <a:ext cx="7003181" cy="1594530"/>
          </a:xfrm>
        </p:spPr>
        <p:txBody>
          <a:bodyPr/>
          <a:lstStyle/>
          <a:p>
            <a:r>
              <a:rPr lang="en-US" dirty="0"/>
              <a:t>Seasonality/Trends of Price</a:t>
            </a:r>
            <a:br>
              <a:rPr lang="en-US" dirty="0"/>
            </a:br>
            <a:r>
              <a:rPr lang="en-US" dirty="0"/>
              <a:t>per Type Number of Rooms</a:t>
            </a:r>
          </a:p>
        </p:txBody>
      </p:sp>
      <p:sp>
        <p:nvSpPr>
          <p:cNvPr id="5" name="TextBox 4">
            <a:extLst>
              <a:ext uri="{FF2B5EF4-FFF2-40B4-BE49-F238E27FC236}">
                <a16:creationId xmlns:a16="http://schemas.microsoft.com/office/drawing/2014/main" id="{2540C354-C689-2BC8-7DFC-962758B0E9E5}"/>
              </a:ext>
            </a:extLst>
          </p:cNvPr>
          <p:cNvSpPr txBox="1"/>
          <p:nvPr/>
        </p:nvSpPr>
        <p:spPr>
          <a:xfrm>
            <a:off x="6292416" y="4177881"/>
            <a:ext cx="5305958" cy="2308324"/>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Average prices start at $396K if you want to buy 1 Bedroom apartment that would the lower end of the budget.</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There is a big jump from 2 Rooms to 3 Rooms average price, it requires almost $300K more for an average price of almost $1MM</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Prices are stable price has increased in the last few months for ! Room and 2 rooms. However, prices for 3 Bedroom have a downward trend </a:t>
            </a:r>
          </a:p>
        </p:txBody>
      </p:sp>
      <p:sp>
        <p:nvSpPr>
          <p:cNvPr id="6" name="Rectangle 5">
            <a:extLst>
              <a:ext uri="{FF2B5EF4-FFF2-40B4-BE49-F238E27FC236}">
                <a16:creationId xmlns:a16="http://schemas.microsoft.com/office/drawing/2014/main" id="{04DFACA1-8183-EC52-58F1-E5E10CA0C2A7}"/>
              </a:ext>
            </a:extLst>
          </p:cNvPr>
          <p:cNvSpPr/>
          <p:nvPr/>
        </p:nvSpPr>
        <p:spPr>
          <a:xfrm>
            <a:off x="2367815" y="2011680"/>
            <a:ext cx="1102043" cy="102376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 name="Rectangle 6">
            <a:extLst>
              <a:ext uri="{FF2B5EF4-FFF2-40B4-BE49-F238E27FC236}">
                <a16:creationId xmlns:a16="http://schemas.microsoft.com/office/drawing/2014/main" id="{1097C54A-69EF-BE58-0BB3-9415C56BD63A}"/>
              </a:ext>
            </a:extLst>
          </p:cNvPr>
          <p:cNvSpPr/>
          <p:nvPr/>
        </p:nvSpPr>
        <p:spPr>
          <a:xfrm>
            <a:off x="5020056" y="1719072"/>
            <a:ext cx="190370" cy="1316369"/>
          </a:xfrm>
          <a:prstGeom prst="rect">
            <a:avLst/>
          </a:prstGeom>
          <a:noFill/>
          <a:ln w="28575">
            <a:solidFill>
              <a:srgbClr val="92D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 name="Rectangle 8">
            <a:extLst>
              <a:ext uri="{FF2B5EF4-FFF2-40B4-BE49-F238E27FC236}">
                <a16:creationId xmlns:a16="http://schemas.microsoft.com/office/drawing/2014/main" id="{F8A33724-1A57-3394-E552-50D5CCCEAEEB}"/>
              </a:ext>
            </a:extLst>
          </p:cNvPr>
          <p:cNvSpPr/>
          <p:nvPr/>
        </p:nvSpPr>
        <p:spPr>
          <a:xfrm>
            <a:off x="10496331" y="1719072"/>
            <a:ext cx="869661" cy="1316370"/>
          </a:xfrm>
          <a:prstGeom prst="rect">
            <a:avLst/>
          </a:prstGeom>
          <a:noFill/>
          <a:ln w="28575">
            <a:solidFill>
              <a:srgbClr val="92D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8EB7E05F-D192-DB0F-2854-BF2053D98475}"/>
              </a:ext>
            </a:extLst>
          </p:cNvPr>
          <p:cNvSpPr/>
          <p:nvPr/>
        </p:nvSpPr>
        <p:spPr>
          <a:xfrm>
            <a:off x="2367814" y="4254367"/>
            <a:ext cx="1102043" cy="1443790"/>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pic>
        <p:nvPicPr>
          <p:cNvPr id="16" name="Picture 15">
            <a:extLst>
              <a:ext uri="{FF2B5EF4-FFF2-40B4-BE49-F238E27FC236}">
                <a16:creationId xmlns:a16="http://schemas.microsoft.com/office/drawing/2014/main" id="{F9317913-F4FE-706E-F3FB-E28BED89EBCD}"/>
              </a:ext>
            </a:extLst>
          </p:cNvPr>
          <p:cNvPicPr>
            <a:picLocks noChangeAspect="1"/>
          </p:cNvPicPr>
          <p:nvPr/>
        </p:nvPicPr>
        <p:blipFill>
          <a:blip r:embed="rId4"/>
          <a:stretch>
            <a:fillRect/>
          </a:stretch>
        </p:blipFill>
        <p:spPr>
          <a:xfrm>
            <a:off x="593626" y="3955311"/>
            <a:ext cx="5257094" cy="2009418"/>
          </a:xfrm>
          <a:prstGeom prst="rect">
            <a:avLst/>
          </a:prstGeom>
        </p:spPr>
      </p:pic>
    </p:spTree>
    <p:extLst>
      <p:ext uri="{BB962C8B-B14F-4D97-AF65-F5344CB8AC3E}">
        <p14:creationId xmlns:p14="http://schemas.microsoft.com/office/powerpoint/2010/main" val="3853849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358140"/>
            <a:ext cx="7003181" cy="1594530"/>
          </a:xfrm>
        </p:spPr>
        <p:txBody>
          <a:bodyPr/>
          <a:lstStyle/>
          <a:p>
            <a:r>
              <a:rPr lang="en-US" dirty="0"/>
              <a:t>Seasonality/Trends of Price</a:t>
            </a:r>
            <a:br>
              <a:rPr lang="en-US" dirty="0"/>
            </a:br>
            <a:r>
              <a:rPr lang="en-US" dirty="0"/>
              <a:t>per Type Number of Rooms</a:t>
            </a:r>
          </a:p>
        </p:txBody>
      </p:sp>
      <p:sp>
        <p:nvSpPr>
          <p:cNvPr id="6" name="Rectangle 5">
            <a:extLst>
              <a:ext uri="{FF2B5EF4-FFF2-40B4-BE49-F238E27FC236}">
                <a16:creationId xmlns:a16="http://schemas.microsoft.com/office/drawing/2014/main" id="{04DFACA1-8183-EC52-58F1-E5E10CA0C2A7}"/>
              </a:ext>
            </a:extLst>
          </p:cNvPr>
          <p:cNvSpPr/>
          <p:nvPr/>
        </p:nvSpPr>
        <p:spPr>
          <a:xfrm>
            <a:off x="2367815" y="1486290"/>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 name="Rectangle 6">
            <a:extLst>
              <a:ext uri="{FF2B5EF4-FFF2-40B4-BE49-F238E27FC236}">
                <a16:creationId xmlns:a16="http://schemas.microsoft.com/office/drawing/2014/main" id="{1097C54A-69EF-BE58-0BB3-9415C56BD63A}"/>
              </a:ext>
            </a:extLst>
          </p:cNvPr>
          <p:cNvSpPr/>
          <p:nvPr/>
        </p:nvSpPr>
        <p:spPr>
          <a:xfrm>
            <a:off x="4108383" y="1486290"/>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 name="Rectangle 8">
            <a:extLst>
              <a:ext uri="{FF2B5EF4-FFF2-40B4-BE49-F238E27FC236}">
                <a16:creationId xmlns:a16="http://schemas.microsoft.com/office/drawing/2014/main" id="{F8A33724-1A57-3394-E552-50D5CCCEAEEB}"/>
              </a:ext>
            </a:extLst>
          </p:cNvPr>
          <p:cNvSpPr/>
          <p:nvPr/>
        </p:nvSpPr>
        <p:spPr>
          <a:xfrm>
            <a:off x="7843352" y="1455809"/>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8EB7E05F-D192-DB0F-2854-BF2053D98475}"/>
              </a:ext>
            </a:extLst>
          </p:cNvPr>
          <p:cNvSpPr/>
          <p:nvPr/>
        </p:nvSpPr>
        <p:spPr>
          <a:xfrm>
            <a:off x="2367814" y="4254367"/>
            <a:ext cx="1102043" cy="1443790"/>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pic>
        <p:nvPicPr>
          <p:cNvPr id="4" name="Picture 3">
            <a:extLst>
              <a:ext uri="{FF2B5EF4-FFF2-40B4-BE49-F238E27FC236}">
                <a16:creationId xmlns:a16="http://schemas.microsoft.com/office/drawing/2014/main" id="{77AD1C1E-8A95-47E1-41AD-51BB53C160EB}"/>
              </a:ext>
            </a:extLst>
          </p:cNvPr>
          <p:cNvPicPr>
            <a:picLocks noChangeAspect="1"/>
          </p:cNvPicPr>
          <p:nvPr/>
        </p:nvPicPr>
        <p:blipFill>
          <a:blip r:embed="rId2"/>
          <a:stretch>
            <a:fillRect/>
          </a:stretch>
        </p:blipFill>
        <p:spPr>
          <a:xfrm>
            <a:off x="536148" y="1378076"/>
            <a:ext cx="5864652" cy="2212979"/>
          </a:xfrm>
          <a:prstGeom prst="rect">
            <a:avLst/>
          </a:prstGeom>
        </p:spPr>
      </p:pic>
      <p:pic>
        <p:nvPicPr>
          <p:cNvPr id="11" name="Picture 10">
            <a:extLst>
              <a:ext uri="{FF2B5EF4-FFF2-40B4-BE49-F238E27FC236}">
                <a16:creationId xmlns:a16="http://schemas.microsoft.com/office/drawing/2014/main" id="{8BF4074B-2CFB-2C46-1A55-9AF398DB9A96}"/>
              </a:ext>
            </a:extLst>
          </p:cNvPr>
          <p:cNvPicPr>
            <a:picLocks noChangeAspect="1"/>
          </p:cNvPicPr>
          <p:nvPr/>
        </p:nvPicPr>
        <p:blipFill>
          <a:blip r:embed="rId3"/>
          <a:stretch>
            <a:fillRect/>
          </a:stretch>
        </p:blipFill>
        <p:spPr>
          <a:xfrm>
            <a:off x="6096000" y="1378076"/>
            <a:ext cx="6216502" cy="2281035"/>
          </a:xfrm>
          <a:prstGeom prst="rect">
            <a:avLst/>
          </a:prstGeom>
        </p:spPr>
      </p:pic>
      <p:pic>
        <p:nvPicPr>
          <p:cNvPr id="15" name="Picture 14">
            <a:extLst>
              <a:ext uri="{FF2B5EF4-FFF2-40B4-BE49-F238E27FC236}">
                <a16:creationId xmlns:a16="http://schemas.microsoft.com/office/drawing/2014/main" id="{4AF33B03-D594-B58E-782C-76F4E81AFDD3}"/>
              </a:ext>
            </a:extLst>
          </p:cNvPr>
          <p:cNvPicPr>
            <a:picLocks noChangeAspect="1"/>
          </p:cNvPicPr>
          <p:nvPr/>
        </p:nvPicPr>
        <p:blipFill>
          <a:blip r:embed="rId4"/>
          <a:stretch>
            <a:fillRect/>
          </a:stretch>
        </p:blipFill>
        <p:spPr>
          <a:xfrm>
            <a:off x="593627" y="3917915"/>
            <a:ext cx="5502374" cy="2218729"/>
          </a:xfrm>
          <a:prstGeom prst="rect">
            <a:avLst/>
          </a:prstGeom>
        </p:spPr>
      </p:pic>
      <p:sp>
        <p:nvSpPr>
          <p:cNvPr id="18" name="TextBox 17">
            <a:extLst>
              <a:ext uri="{FF2B5EF4-FFF2-40B4-BE49-F238E27FC236}">
                <a16:creationId xmlns:a16="http://schemas.microsoft.com/office/drawing/2014/main" id="{3C746C75-3DA7-C74A-3D1C-6FE3DDF3A2F8}"/>
              </a:ext>
            </a:extLst>
          </p:cNvPr>
          <p:cNvSpPr txBox="1"/>
          <p:nvPr/>
        </p:nvSpPr>
        <p:spPr>
          <a:xfrm>
            <a:off x="6292416" y="4177881"/>
            <a:ext cx="5305958" cy="2308324"/>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Average price for larger Real Estate have a range between $1.3 and $1.7MM</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There are more transactions for 4 and 5 rooms than 6 rooms homes </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4 and 5 room homes </a:t>
            </a:r>
            <a:r>
              <a:rPr lang="en-US" sz="1200" dirty="0">
                <a:solidFill>
                  <a:prstClr val="black"/>
                </a:solidFill>
                <a:latin typeface="Avenir Next LT Pro Light"/>
              </a:rPr>
              <a:t>prices are declining while 6 rooms real estate average prices are more volatile.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spTree>
    <p:extLst>
      <p:ext uri="{BB962C8B-B14F-4D97-AF65-F5344CB8AC3E}">
        <p14:creationId xmlns:p14="http://schemas.microsoft.com/office/powerpoint/2010/main" val="3032363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782201" y="-69113"/>
            <a:ext cx="8361799" cy="1594530"/>
          </a:xfrm>
        </p:spPr>
        <p:txBody>
          <a:bodyPr/>
          <a:lstStyle/>
          <a:p>
            <a:r>
              <a:rPr lang="en-US" dirty="0"/>
              <a:t>Seasonality/Trends of SALES and Price per Type Number of Rooms</a:t>
            </a:r>
          </a:p>
        </p:txBody>
      </p:sp>
      <p:pic>
        <p:nvPicPr>
          <p:cNvPr id="8" name="Picture 7">
            <a:extLst>
              <a:ext uri="{FF2B5EF4-FFF2-40B4-BE49-F238E27FC236}">
                <a16:creationId xmlns:a16="http://schemas.microsoft.com/office/drawing/2014/main" id="{F0B0686F-CCB8-C8C3-C819-69A29956BFFC}"/>
              </a:ext>
            </a:extLst>
          </p:cNvPr>
          <p:cNvPicPr>
            <a:picLocks noChangeAspect="1"/>
          </p:cNvPicPr>
          <p:nvPr/>
        </p:nvPicPr>
        <p:blipFill>
          <a:blip r:embed="rId2"/>
          <a:stretch>
            <a:fillRect/>
          </a:stretch>
        </p:blipFill>
        <p:spPr>
          <a:xfrm>
            <a:off x="338955" y="2158410"/>
            <a:ext cx="5718945" cy="3174173"/>
          </a:xfrm>
          <a:prstGeom prst="rect">
            <a:avLst/>
          </a:prstGeom>
        </p:spPr>
      </p:pic>
      <p:pic>
        <p:nvPicPr>
          <p:cNvPr id="13" name="Picture 12">
            <a:extLst>
              <a:ext uri="{FF2B5EF4-FFF2-40B4-BE49-F238E27FC236}">
                <a16:creationId xmlns:a16="http://schemas.microsoft.com/office/drawing/2014/main" id="{C4B737D2-CA09-DAF4-A062-6701FDA48503}"/>
              </a:ext>
            </a:extLst>
          </p:cNvPr>
          <p:cNvPicPr>
            <a:picLocks noChangeAspect="1"/>
          </p:cNvPicPr>
          <p:nvPr/>
        </p:nvPicPr>
        <p:blipFill>
          <a:blip r:embed="rId3"/>
          <a:stretch>
            <a:fillRect/>
          </a:stretch>
        </p:blipFill>
        <p:spPr>
          <a:xfrm>
            <a:off x="6341557" y="2158410"/>
            <a:ext cx="5850443" cy="3174173"/>
          </a:xfrm>
          <a:prstGeom prst="rect">
            <a:avLst/>
          </a:prstGeom>
        </p:spPr>
      </p:pic>
      <p:cxnSp>
        <p:nvCxnSpPr>
          <p:cNvPr id="20" name="Straight Arrow Connector 19">
            <a:extLst>
              <a:ext uri="{FF2B5EF4-FFF2-40B4-BE49-F238E27FC236}">
                <a16:creationId xmlns:a16="http://schemas.microsoft.com/office/drawing/2014/main" id="{F31A492D-1E68-0315-849C-7115C7325129}"/>
              </a:ext>
            </a:extLst>
          </p:cNvPr>
          <p:cNvCxnSpPr>
            <a:cxnSpLocks/>
          </p:cNvCxnSpPr>
          <p:nvPr/>
        </p:nvCxnSpPr>
        <p:spPr>
          <a:xfrm>
            <a:off x="9978656" y="3058632"/>
            <a:ext cx="69112" cy="251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36AB667C-E799-AC46-456F-9ECC748DDA5C}"/>
              </a:ext>
            </a:extLst>
          </p:cNvPr>
          <p:cNvCxnSpPr>
            <a:cxnSpLocks/>
          </p:cNvCxnSpPr>
          <p:nvPr/>
        </p:nvCxnSpPr>
        <p:spPr>
          <a:xfrm>
            <a:off x="10588256" y="2636873"/>
            <a:ext cx="69112" cy="251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2D0806AC-D950-A6A5-776E-190F295A1BE6}"/>
              </a:ext>
            </a:extLst>
          </p:cNvPr>
          <p:cNvCxnSpPr>
            <a:cxnSpLocks/>
          </p:cNvCxnSpPr>
          <p:nvPr/>
        </p:nvCxnSpPr>
        <p:spPr>
          <a:xfrm>
            <a:off x="11208488" y="2590796"/>
            <a:ext cx="69112" cy="251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EC36AE19-A7BA-43C2-9653-92CCCFE60EB3}"/>
              </a:ext>
            </a:extLst>
          </p:cNvPr>
          <p:cNvCxnSpPr>
            <a:cxnSpLocks/>
          </p:cNvCxnSpPr>
          <p:nvPr/>
        </p:nvCxnSpPr>
        <p:spPr>
          <a:xfrm flipV="1">
            <a:off x="8452884" y="3827721"/>
            <a:ext cx="276446" cy="138223"/>
          </a:xfrm>
          <a:prstGeom prst="straightConnector1">
            <a:avLst/>
          </a:prstGeom>
          <a:ln>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97241ED0-3B2D-3ECE-E387-7E49A6B665DD}"/>
              </a:ext>
            </a:extLst>
          </p:cNvPr>
          <p:cNvSpPr txBox="1"/>
          <p:nvPr/>
        </p:nvSpPr>
        <p:spPr>
          <a:xfrm>
            <a:off x="2475283" y="5323405"/>
            <a:ext cx="7317638" cy="1384995"/>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Transactions are higher for 2, 3 and 4 rooms, they make the 80%</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Most transactions per </a:t>
            </a: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 </a:t>
            </a:r>
            <a:r>
              <a:rPr lang="en-US" sz="1200" dirty="0">
                <a:solidFill>
                  <a:prstClr val="black"/>
                </a:solidFill>
                <a:latin typeface="Avenir Next LT Pro Light"/>
              </a:rPr>
              <a:t>type of homes per rooms growth in 2017, specially 3 rooms. Only 1 room transactions are declining vs. prior year</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During 2017 average prices have been impacted for most of the properties, only 2 room real estate have increased its prices </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spTree>
    <p:extLst>
      <p:ext uri="{BB962C8B-B14F-4D97-AF65-F5344CB8AC3E}">
        <p14:creationId xmlns:p14="http://schemas.microsoft.com/office/powerpoint/2010/main" val="684637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782201" y="-69113"/>
            <a:ext cx="8361799" cy="1594530"/>
          </a:xfrm>
        </p:spPr>
        <p:txBody>
          <a:bodyPr/>
          <a:lstStyle/>
          <a:p>
            <a:r>
              <a:rPr lang="en-US" dirty="0"/>
              <a:t>Prices and number of bedrooms relationship</a:t>
            </a:r>
          </a:p>
        </p:txBody>
      </p:sp>
      <p:pic>
        <p:nvPicPr>
          <p:cNvPr id="4" name="Picture 3">
            <a:extLst>
              <a:ext uri="{FF2B5EF4-FFF2-40B4-BE49-F238E27FC236}">
                <a16:creationId xmlns:a16="http://schemas.microsoft.com/office/drawing/2014/main" id="{EA3CA2D5-2F39-08E8-32E7-6106B0B77407}"/>
              </a:ext>
            </a:extLst>
          </p:cNvPr>
          <p:cNvPicPr>
            <a:picLocks noChangeAspect="1"/>
          </p:cNvPicPr>
          <p:nvPr/>
        </p:nvPicPr>
        <p:blipFill>
          <a:blip r:embed="rId2"/>
          <a:stretch>
            <a:fillRect/>
          </a:stretch>
        </p:blipFill>
        <p:spPr>
          <a:xfrm>
            <a:off x="613405" y="2129914"/>
            <a:ext cx="5444495" cy="2953019"/>
          </a:xfrm>
          <a:prstGeom prst="rect">
            <a:avLst/>
          </a:prstGeom>
        </p:spPr>
      </p:pic>
      <p:pic>
        <p:nvPicPr>
          <p:cNvPr id="6" name="Picture 5">
            <a:extLst>
              <a:ext uri="{FF2B5EF4-FFF2-40B4-BE49-F238E27FC236}">
                <a16:creationId xmlns:a16="http://schemas.microsoft.com/office/drawing/2014/main" id="{67A454E3-11B1-9D54-7DEC-265B0481CFB4}"/>
              </a:ext>
            </a:extLst>
          </p:cNvPr>
          <p:cNvPicPr>
            <a:picLocks noChangeAspect="1"/>
          </p:cNvPicPr>
          <p:nvPr/>
        </p:nvPicPr>
        <p:blipFill>
          <a:blip r:embed="rId3"/>
          <a:stretch>
            <a:fillRect/>
          </a:stretch>
        </p:blipFill>
        <p:spPr>
          <a:xfrm>
            <a:off x="6211628" y="2213036"/>
            <a:ext cx="5575768" cy="2953020"/>
          </a:xfrm>
          <a:prstGeom prst="rect">
            <a:avLst/>
          </a:prstGeom>
        </p:spPr>
      </p:pic>
      <p:sp>
        <p:nvSpPr>
          <p:cNvPr id="7" name="TextBox 6">
            <a:extLst>
              <a:ext uri="{FF2B5EF4-FFF2-40B4-BE49-F238E27FC236}">
                <a16:creationId xmlns:a16="http://schemas.microsoft.com/office/drawing/2014/main" id="{1D2E49FD-416F-C219-0CBE-573BFD2D3FD6}"/>
              </a:ext>
            </a:extLst>
          </p:cNvPr>
          <p:cNvSpPr txBox="1"/>
          <p:nvPr/>
        </p:nvSpPr>
        <p:spPr>
          <a:xfrm>
            <a:off x="2475283" y="5323405"/>
            <a:ext cx="7317638" cy="1200329"/>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Prices increase with the number of bedrooms in the homes, generating a moderate correlation with price of 0.48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latin typeface="Avenir Next LT Pro Light"/>
              </a:rPr>
              <a:t>Prices are very dispersed for 2, 3 and 4 rooms houses, suggesting there is another better variable to predict the prices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latin typeface="Avenir Next LT Pro Light"/>
              </a:rPr>
              <a:t>Zero rooms real state holds a higher avg price than the 1 room homes.</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spTree>
    <p:extLst>
      <p:ext uri="{BB962C8B-B14F-4D97-AF65-F5344CB8AC3E}">
        <p14:creationId xmlns:p14="http://schemas.microsoft.com/office/powerpoint/2010/main" val="1446435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782201" y="-69113"/>
            <a:ext cx="8361799" cy="1594530"/>
          </a:xfrm>
        </p:spPr>
        <p:txBody>
          <a:bodyPr/>
          <a:lstStyle/>
          <a:p>
            <a:r>
              <a:rPr lang="en-US" dirty="0"/>
              <a:t>Prices and number of bedrooms relationship</a:t>
            </a:r>
          </a:p>
        </p:txBody>
      </p:sp>
      <p:pic>
        <p:nvPicPr>
          <p:cNvPr id="5" name="Picture 4">
            <a:extLst>
              <a:ext uri="{FF2B5EF4-FFF2-40B4-BE49-F238E27FC236}">
                <a16:creationId xmlns:a16="http://schemas.microsoft.com/office/drawing/2014/main" id="{7AB5EB77-72B5-8671-9ED2-6D79DDA3D50D}"/>
              </a:ext>
            </a:extLst>
          </p:cNvPr>
          <p:cNvPicPr>
            <a:picLocks noChangeAspect="1"/>
          </p:cNvPicPr>
          <p:nvPr/>
        </p:nvPicPr>
        <p:blipFill>
          <a:blip r:embed="rId2"/>
          <a:stretch>
            <a:fillRect/>
          </a:stretch>
        </p:blipFill>
        <p:spPr>
          <a:xfrm>
            <a:off x="568955" y="2105245"/>
            <a:ext cx="5414517" cy="2969390"/>
          </a:xfrm>
          <a:prstGeom prst="rect">
            <a:avLst/>
          </a:prstGeom>
        </p:spPr>
      </p:pic>
      <p:pic>
        <p:nvPicPr>
          <p:cNvPr id="8" name="Picture 7">
            <a:extLst>
              <a:ext uri="{FF2B5EF4-FFF2-40B4-BE49-F238E27FC236}">
                <a16:creationId xmlns:a16="http://schemas.microsoft.com/office/drawing/2014/main" id="{5041EB94-4E9D-F458-BB8C-FD0F68E2BEEA}"/>
              </a:ext>
            </a:extLst>
          </p:cNvPr>
          <p:cNvPicPr>
            <a:picLocks noChangeAspect="1"/>
          </p:cNvPicPr>
          <p:nvPr/>
        </p:nvPicPr>
        <p:blipFill>
          <a:blip r:embed="rId3"/>
          <a:stretch>
            <a:fillRect/>
          </a:stretch>
        </p:blipFill>
        <p:spPr>
          <a:xfrm>
            <a:off x="6400417" y="2105244"/>
            <a:ext cx="5487166" cy="2969390"/>
          </a:xfrm>
          <a:prstGeom prst="rect">
            <a:avLst/>
          </a:prstGeom>
        </p:spPr>
      </p:pic>
      <p:sp>
        <p:nvSpPr>
          <p:cNvPr id="9" name="TextBox 8">
            <a:extLst>
              <a:ext uri="{FF2B5EF4-FFF2-40B4-BE49-F238E27FC236}">
                <a16:creationId xmlns:a16="http://schemas.microsoft.com/office/drawing/2014/main" id="{9D52F687-6F73-0D4E-9DAF-4428889067EA}"/>
              </a:ext>
            </a:extLst>
          </p:cNvPr>
          <p:cNvSpPr txBox="1"/>
          <p:nvPr/>
        </p:nvSpPr>
        <p:spPr>
          <a:xfrm>
            <a:off x="2475283" y="5323405"/>
            <a:ext cx="7317638" cy="1200329"/>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There is no price changes between 0 and 1-bathrooms, however having 3 or 4 bathrooms implies impact to the average price.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Prices increase with the number of bathrooms in the homes, generating a moderate correlation with price of 0.47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latin typeface="Avenir Next LT Pro Light"/>
              </a:rPr>
              <a:t>Prices are more dispersed for 2-bathroom homes. </a:t>
            </a:r>
          </a:p>
        </p:txBody>
      </p:sp>
    </p:spTree>
    <p:extLst>
      <p:ext uri="{BB962C8B-B14F-4D97-AF65-F5344CB8AC3E}">
        <p14:creationId xmlns:p14="http://schemas.microsoft.com/office/powerpoint/2010/main" val="830744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991593" y="195601"/>
            <a:ext cx="5641897" cy="2197590"/>
          </a:xfrm>
        </p:spPr>
        <p:txBody>
          <a:bodyPr/>
          <a:lstStyle/>
          <a:p>
            <a:r>
              <a:rPr lang="en-GB" dirty="0"/>
              <a:t>Wisdom Chimezie </a:t>
            </a:r>
          </a:p>
        </p:txBody>
      </p:sp>
      <p:sp>
        <p:nvSpPr>
          <p:cNvPr id="3" name="Text Placeholder 2">
            <a:extLst>
              <a:ext uri="{FF2B5EF4-FFF2-40B4-BE49-F238E27FC236}">
                <a16:creationId xmlns:a16="http://schemas.microsoft.com/office/drawing/2014/main" id="{F0D0073C-B80E-2A7C-2684-F82197224218}"/>
              </a:ext>
            </a:extLst>
          </p:cNvPr>
          <p:cNvSpPr>
            <a:spLocks noGrp="1"/>
          </p:cNvSpPr>
          <p:nvPr>
            <p:ph type="body" sz="quarter" idx="13"/>
          </p:nvPr>
        </p:nvSpPr>
        <p:spPr>
          <a:xfrm>
            <a:off x="5402122" y="3429000"/>
            <a:ext cx="5580586" cy="2197590"/>
          </a:xfrm>
        </p:spPr>
        <p:txBody>
          <a:bodyPr/>
          <a:lstStyle/>
          <a:p>
            <a:r>
              <a:rPr lang="en-GB" dirty="0"/>
              <a:t>Linear Regression</a:t>
            </a:r>
          </a:p>
          <a:p>
            <a:r>
              <a:rPr lang="en-GB" dirty="0"/>
              <a:t>Correlation between different elements</a:t>
            </a:r>
          </a:p>
        </p:txBody>
      </p:sp>
    </p:spTree>
    <p:extLst>
      <p:ext uri="{BB962C8B-B14F-4D97-AF65-F5344CB8AC3E}">
        <p14:creationId xmlns:p14="http://schemas.microsoft.com/office/powerpoint/2010/main" val="1182548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145C223C-12E8-B655-EDC1-73E38105B3D5}"/>
              </a:ext>
            </a:extLst>
          </p:cNvPr>
          <p:cNvSpPr/>
          <p:nvPr/>
        </p:nvSpPr>
        <p:spPr>
          <a:xfrm>
            <a:off x="6085840" y="63584"/>
            <a:ext cx="6096000" cy="6794416"/>
          </a:xfrm>
          <a:custGeom>
            <a:avLst/>
            <a:gdLst/>
            <a:ahLst/>
            <a:cxnLst/>
            <a:rect l="l" t="t" r="r" b="b"/>
            <a:pathLst>
              <a:path w="9144000" h="10191624">
                <a:moveTo>
                  <a:pt x="0" y="0"/>
                </a:moveTo>
                <a:lnTo>
                  <a:pt x="9144000" y="0"/>
                </a:lnTo>
                <a:lnTo>
                  <a:pt x="9144000" y="10191624"/>
                </a:lnTo>
                <a:lnTo>
                  <a:pt x="0" y="10191624"/>
                </a:lnTo>
                <a:lnTo>
                  <a:pt x="0" y="0"/>
                </a:lnTo>
                <a:close/>
              </a:path>
            </a:pathLst>
          </a:custGeom>
          <a:blipFill>
            <a:blip r:embed="rId3">
              <a:extLst>
                <a:ext uri="{96DAC541-7B7A-43D3-8B79-37D633B846F1}">
                  <asvg:svgBlip xmlns:asvg="http://schemas.microsoft.com/office/drawing/2016/SVG/main" r:embed="rId4"/>
                </a:ext>
              </a:extLst>
            </a:blip>
            <a:stretch>
              <a:fillRect l="-11878" b="-7"/>
            </a:stretch>
          </a:blipFill>
        </p:spPr>
        <p:txBody>
          <a:bodyPr/>
          <a:lstStyle/>
          <a:p>
            <a:endParaRPr lang="en-US" sz="1200"/>
          </a:p>
        </p:txBody>
      </p:sp>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US" sz="1200"/>
            </a:p>
          </p:txBody>
        </p:sp>
      </p:grpSp>
      <p:sp>
        <p:nvSpPr>
          <p:cNvPr id="11" name="TextBox 11"/>
          <p:cNvSpPr txBox="1"/>
          <p:nvPr/>
        </p:nvSpPr>
        <p:spPr>
          <a:xfrm>
            <a:off x="2045203" y="979513"/>
            <a:ext cx="8101595" cy="448841"/>
          </a:xfrm>
          <a:prstGeom prst="rect">
            <a:avLst/>
          </a:prstGeom>
        </p:spPr>
        <p:txBody>
          <a:bodyPr lIns="0" tIns="0" rIns="0" bIns="0" rtlCol="0" anchor="t">
            <a:spAutoFit/>
          </a:bodyPr>
          <a:lstStyle/>
          <a:p>
            <a:pPr algn="ctr">
              <a:lnSpc>
                <a:spcPts val="3522"/>
              </a:lnSpc>
            </a:pPr>
            <a:r>
              <a:rPr lang="en-US" sz="2933" b="1" dirty="0">
                <a:latin typeface="+mj-lt"/>
                <a:ea typeface="Raleway Heavy"/>
                <a:cs typeface="Raleway Heavy"/>
                <a:sym typeface="Raleway Heavy"/>
              </a:rPr>
              <a:t>WISDOM CHIMEZIE</a:t>
            </a:r>
          </a:p>
        </p:txBody>
      </p:sp>
      <p:sp>
        <p:nvSpPr>
          <p:cNvPr id="12" name="TextBox 12"/>
          <p:cNvSpPr txBox="1"/>
          <p:nvPr/>
        </p:nvSpPr>
        <p:spPr>
          <a:xfrm>
            <a:off x="11564650" y="122010"/>
            <a:ext cx="568900" cy="397225"/>
          </a:xfrm>
          <a:prstGeom prst="rect">
            <a:avLst/>
          </a:prstGeom>
        </p:spPr>
        <p:txBody>
          <a:bodyPr lIns="0" tIns="0" rIns="0" bIns="0" rtlCol="0" anchor="t">
            <a:spAutoFit/>
          </a:bodyPr>
          <a:lstStyle/>
          <a:p>
            <a:pPr algn="ctr">
              <a:lnSpc>
                <a:spcPts val="3299"/>
              </a:lnSpc>
              <a:spcBef>
                <a:spcPct val="0"/>
              </a:spcBef>
            </a:pPr>
            <a:r>
              <a:rPr lang="en-US" sz="2357" b="1" dirty="0">
                <a:solidFill>
                  <a:srgbClr val="FFFFFF"/>
                </a:solidFill>
                <a:latin typeface="Open Sans Bold"/>
                <a:ea typeface="Open Sans Bold"/>
                <a:cs typeface="Open Sans Bold"/>
                <a:sym typeface="Open Sans Bold"/>
              </a:rPr>
              <a:t>01</a:t>
            </a:r>
          </a:p>
        </p:txBody>
      </p:sp>
      <p:sp>
        <p:nvSpPr>
          <p:cNvPr id="17" name="TextBox 16">
            <a:extLst>
              <a:ext uri="{FF2B5EF4-FFF2-40B4-BE49-F238E27FC236}">
                <a16:creationId xmlns:a16="http://schemas.microsoft.com/office/drawing/2014/main" id="{5FDA8A77-FBED-4E3D-AEAA-AB3C44D0A7F1}"/>
              </a:ext>
            </a:extLst>
          </p:cNvPr>
          <p:cNvSpPr txBox="1"/>
          <p:nvPr/>
        </p:nvSpPr>
        <p:spPr>
          <a:xfrm>
            <a:off x="1286933" y="1967463"/>
            <a:ext cx="3945467" cy="830997"/>
          </a:xfrm>
          <a:prstGeom prst="rect">
            <a:avLst/>
          </a:prstGeom>
          <a:noFill/>
        </p:spPr>
        <p:txBody>
          <a:bodyPr wrap="square" rtlCol="0">
            <a:spAutoFit/>
          </a:bodyPr>
          <a:lstStyle/>
          <a:p>
            <a:r>
              <a:rPr lang="en-US" sz="1600" dirty="0"/>
              <a:t>DATASET: MELBOURNE HOUSING SNAPSHOT</a:t>
            </a:r>
          </a:p>
          <a:p>
            <a:r>
              <a:rPr lang="en-US" sz="1600" dirty="0"/>
              <a:t>SOURCE: </a:t>
            </a:r>
            <a:r>
              <a:rPr lang="en-US" sz="1600" dirty="0" err="1"/>
              <a:t>Kaggle.com</a:t>
            </a:r>
            <a:endParaRPr lang="en-US" sz="1600" dirty="0"/>
          </a:p>
        </p:txBody>
      </p:sp>
      <p:sp>
        <p:nvSpPr>
          <p:cNvPr id="18" name="TextBox 17">
            <a:extLst>
              <a:ext uri="{FF2B5EF4-FFF2-40B4-BE49-F238E27FC236}">
                <a16:creationId xmlns:a16="http://schemas.microsoft.com/office/drawing/2014/main" id="{E48426C4-921B-D2D5-093B-3CDFCBF2C23E}"/>
              </a:ext>
            </a:extLst>
          </p:cNvPr>
          <p:cNvSpPr txBox="1"/>
          <p:nvPr/>
        </p:nvSpPr>
        <p:spPr>
          <a:xfrm>
            <a:off x="1286933" y="2988199"/>
            <a:ext cx="3386667" cy="2554545"/>
          </a:xfrm>
          <a:prstGeom prst="rect">
            <a:avLst/>
          </a:prstGeom>
          <a:noFill/>
        </p:spPr>
        <p:txBody>
          <a:bodyPr wrap="square" rtlCol="0">
            <a:spAutoFit/>
          </a:bodyPr>
          <a:lstStyle/>
          <a:p>
            <a:r>
              <a:rPr lang="en-US" sz="1600" b="1" dirty="0"/>
              <a:t>ANALYSES PERFORMED</a:t>
            </a:r>
            <a:r>
              <a:rPr lang="en-US" sz="1600" dirty="0"/>
              <a:t>:</a:t>
            </a:r>
          </a:p>
          <a:p>
            <a:pPr marL="228611" indent="-228611">
              <a:buAutoNum type="arabicPeriod"/>
            </a:pPr>
            <a:r>
              <a:rPr lang="en-US" sz="1600" dirty="0">
                <a:latin typeface="Slack-Lato"/>
              </a:rPr>
              <a:t>Correlation between latitude/longitude and property prices to identify high-demand areas.</a:t>
            </a:r>
          </a:p>
          <a:p>
            <a:pPr marL="228611" indent="-228611">
              <a:buAutoNum type="arabicPeriod"/>
            </a:pPr>
            <a:r>
              <a:rPr lang="en-US" sz="1600" dirty="0">
                <a:latin typeface="Slack-Lato"/>
              </a:rPr>
              <a:t>Bar Charts showing the average Price by Month and Average Price by Quarter.</a:t>
            </a:r>
          </a:p>
          <a:p>
            <a:pPr marL="228611" indent="-228611">
              <a:buAutoNum type="arabicPeriod"/>
            </a:pPr>
            <a:r>
              <a:rPr lang="en-US" sz="1600" dirty="0"/>
              <a:t>Property count trends over time in booming regions.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3" y="72518"/>
            <a:ext cx="10504279" cy="1326514"/>
          </a:xfrm>
        </p:spPr>
        <p:txBody>
          <a:bodyPr>
            <a:normAutofit/>
          </a:bodyPr>
          <a:lstStyle/>
          <a:p>
            <a:r>
              <a:rPr lang="en-ZA" sz="2600" dirty="0"/>
              <a:t>Critical points that were answered in the analysis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
        <p:nvSpPr>
          <p:cNvPr id="6" name="Marcador de texto 5">
            <a:extLst>
              <a:ext uri="{FF2B5EF4-FFF2-40B4-BE49-F238E27FC236}">
                <a16:creationId xmlns:a16="http://schemas.microsoft.com/office/drawing/2014/main" id="{3AFBDA79-18F3-E44A-57C4-74284B1EF1DF}"/>
              </a:ext>
            </a:extLst>
          </p:cNvPr>
          <p:cNvSpPr>
            <a:spLocks noGrp="1"/>
          </p:cNvSpPr>
          <p:nvPr>
            <p:ph type="body" sz="quarter" idx="13"/>
          </p:nvPr>
        </p:nvSpPr>
        <p:spPr>
          <a:xfrm>
            <a:off x="865631" y="1648091"/>
            <a:ext cx="9170998" cy="4963656"/>
          </a:xfrm>
        </p:spPr>
        <p:txBody>
          <a:bodyPr>
            <a:noAutofit/>
          </a:bodyPr>
          <a:lstStyle/>
          <a:p>
            <a:r>
              <a:rPr lang="en-US" dirty="0"/>
              <a:t>Major real estate players in the market with their market share</a:t>
            </a:r>
          </a:p>
          <a:p>
            <a:r>
              <a:rPr lang="en-US" dirty="0"/>
              <a:t>Type of housing that were in high demand</a:t>
            </a:r>
          </a:p>
          <a:p>
            <a:r>
              <a:rPr lang="en-US" dirty="0"/>
              <a:t>Property Sales monthly &amp; Quarterly</a:t>
            </a:r>
          </a:p>
          <a:p>
            <a:r>
              <a:rPr lang="en-US" dirty="0"/>
              <a:t>Property Sales trend in booming regions </a:t>
            </a:r>
          </a:p>
          <a:p>
            <a:r>
              <a:rPr lang="en-US" dirty="0"/>
              <a:t>Market dynamics and Sales trend in 2016-2017 period</a:t>
            </a:r>
          </a:p>
          <a:p>
            <a:r>
              <a:rPr lang="en-US" dirty="0"/>
              <a:t>Major elements affecting the Melbourne housing price</a:t>
            </a:r>
          </a:p>
          <a:p>
            <a:r>
              <a:rPr lang="en-US" dirty="0"/>
              <a:t>Linear Regression to see the correlations between different elements whether they influence the Melbourne housing price</a:t>
            </a:r>
          </a:p>
          <a:p>
            <a:r>
              <a:rPr lang="en-US" dirty="0"/>
              <a:t>Geographical presence of major real estate players &amp; customer demand</a:t>
            </a:r>
          </a:p>
          <a:p>
            <a:r>
              <a:rPr lang="en-US" dirty="0"/>
              <a:t>And finally, the summary findings from the analysis</a:t>
            </a:r>
          </a:p>
          <a:p>
            <a:endParaRPr lang="en-US" dirty="0"/>
          </a:p>
        </p:txBody>
      </p:sp>
    </p:spTree>
    <p:extLst>
      <p:ext uri="{BB962C8B-B14F-4D97-AF65-F5344CB8AC3E}">
        <p14:creationId xmlns:p14="http://schemas.microsoft.com/office/powerpoint/2010/main" val="2099008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82800" y="618672"/>
            <a:ext cx="8435530" cy="738664"/>
          </a:xfrm>
          <a:prstGeom prst="rect">
            <a:avLst/>
          </a:prstGeom>
        </p:spPr>
        <p:txBody>
          <a:bodyPr wrap="square" lIns="0" tIns="0" rIns="0" bIns="0" rtlCol="0" anchor="t">
            <a:spAutoFit/>
          </a:bodyPr>
          <a:lstStyle/>
          <a:p>
            <a:pPr algn="ctr"/>
            <a:r>
              <a:rPr lang="en-US" sz="2400" dirty="0"/>
              <a:t>Correlation between latitude/longitude and property prices to identify high-demand areas.</a:t>
            </a:r>
          </a:p>
        </p:txBody>
      </p:sp>
      <p:sp>
        <p:nvSpPr>
          <p:cNvPr id="5" name="TextBox 5"/>
          <p:cNvSpPr txBox="1"/>
          <p:nvPr/>
        </p:nvSpPr>
        <p:spPr>
          <a:xfrm>
            <a:off x="7184239" y="2391246"/>
            <a:ext cx="3334091" cy="313291"/>
          </a:xfrm>
          <a:prstGeom prst="rect">
            <a:avLst/>
          </a:prstGeom>
        </p:spPr>
        <p:txBody>
          <a:bodyPr lIns="0" tIns="0" rIns="0" bIns="0" rtlCol="0" anchor="t">
            <a:spAutoFit/>
          </a:bodyPr>
          <a:lstStyle/>
          <a:p>
            <a:pPr algn="ctr">
              <a:lnSpc>
                <a:spcPts val="2615"/>
              </a:lnSpc>
              <a:spcBef>
                <a:spcPct val="0"/>
              </a:spcBef>
            </a:pPr>
            <a:r>
              <a:rPr lang="en-US" sz="1868" b="1" dirty="0">
                <a:solidFill>
                  <a:srgbClr val="FFFFFF"/>
                </a:solidFill>
                <a:latin typeface="Open Sans Bold"/>
                <a:ea typeface="Open Sans Bold"/>
                <a:cs typeface="Open Sans Bold"/>
                <a:sym typeface="Open Sans Bold"/>
              </a:rPr>
              <a:t>TOP 5 AGENTS BY REVENUE </a:t>
            </a:r>
          </a:p>
        </p:txBody>
      </p:sp>
      <p:sp>
        <p:nvSpPr>
          <p:cNvPr id="9" name="TextBox 9"/>
          <p:cNvSpPr txBox="1"/>
          <p:nvPr/>
        </p:nvSpPr>
        <p:spPr>
          <a:xfrm>
            <a:off x="7184239" y="3287523"/>
            <a:ext cx="3334091" cy="265778"/>
          </a:xfrm>
          <a:prstGeom prst="rect">
            <a:avLst/>
          </a:prstGeom>
        </p:spPr>
        <p:txBody>
          <a:bodyPr lIns="0" tIns="0" rIns="0" bIns="0" rtlCol="0" anchor="t">
            <a:spAutoFit/>
          </a:bodyPr>
          <a:lstStyle/>
          <a:p>
            <a:pPr algn="ctr">
              <a:lnSpc>
                <a:spcPts val="2242"/>
              </a:lnSpc>
              <a:spcBef>
                <a:spcPct val="0"/>
              </a:spcBef>
            </a:pPr>
            <a:r>
              <a:rPr lang="en-US" sz="1601" b="1" dirty="0">
                <a:solidFill>
                  <a:srgbClr val="FFFFFF"/>
                </a:solidFill>
                <a:latin typeface="Open Sans Bold"/>
                <a:ea typeface="Open Sans Bold"/>
                <a:cs typeface="Open Sans Bold"/>
                <a:sym typeface="Open Sans Bold"/>
              </a:rPr>
              <a:t>BOTTOM 5 AGENTS BY REVENUE</a:t>
            </a:r>
          </a:p>
        </p:txBody>
      </p:sp>
      <p:sp>
        <p:nvSpPr>
          <p:cNvPr id="12" name="TextBox 12"/>
          <p:cNvSpPr txBox="1"/>
          <p:nvPr/>
        </p:nvSpPr>
        <p:spPr>
          <a:xfrm>
            <a:off x="7184239" y="4032317"/>
            <a:ext cx="3334091" cy="547907"/>
          </a:xfrm>
          <a:prstGeom prst="rect">
            <a:avLst/>
          </a:prstGeom>
        </p:spPr>
        <p:txBody>
          <a:bodyPr lIns="0" tIns="0" rIns="0" bIns="0" rtlCol="0" anchor="t">
            <a:spAutoFit/>
          </a:bodyPr>
          <a:lstStyle/>
          <a:p>
            <a:pPr algn="ctr">
              <a:lnSpc>
                <a:spcPts val="2242"/>
              </a:lnSpc>
              <a:spcBef>
                <a:spcPct val="0"/>
              </a:spcBef>
            </a:pPr>
            <a:r>
              <a:rPr lang="en-US" sz="1601" b="1">
                <a:solidFill>
                  <a:srgbClr val="FFFFFF"/>
                </a:solidFill>
                <a:latin typeface="Open Sans Bold"/>
                <a:ea typeface="Open Sans Bold"/>
                <a:cs typeface="Open Sans Bold"/>
                <a:sym typeface="Open Sans Bold"/>
              </a:rPr>
              <a:t>TOP 5 AGENTS BY HOUSE VOLUME SOLD</a:t>
            </a:r>
          </a:p>
        </p:txBody>
      </p:sp>
      <p:sp>
        <p:nvSpPr>
          <p:cNvPr id="15" name="TextBox 15"/>
          <p:cNvSpPr txBox="1"/>
          <p:nvPr/>
        </p:nvSpPr>
        <p:spPr>
          <a:xfrm>
            <a:off x="7184239" y="4915311"/>
            <a:ext cx="3334091" cy="547907"/>
          </a:xfrm>
          <a:prstGeom prst="rect">
            <a:avLst/>
          </a:prstGeom>
        </p:spPr>
        <p:txBody>
          <a:bodyPr lIns="0" tIns="0" rIns="0" bIns="0" rtlCol="0" anchor="t">
            <a:spAutoFit/>
          </a:bodyPr>
          <a:lstStyle/>
          <a:p>
            <a:pPr algn="ctr">
              <a:lnSpc>
                <a:spcPts val="2242"/>
              </a:lnSpc>
              <a:spcBef>
                <a:spcPct val="0"/>
              </a:spcBef>
            </a:pPr>
            <a:r>
              <a:rPr lang="en-US" sz="1601" b="1">
                <a:solidFill>
                  <a:srgbClr val="FFFFFF"/>
                </a:solidFill>
                <a:latin typeface="Open Sans Bold"/>
                <a:ea typeface="Open Sans Bold"/>
                <a:cs typeface="Open Sans Bold"/>
                <a:sym typeface="Open Sans Bold"/>
              </a:rPr>
              <a:t>BOTTOM 5 AGENTS BY HOUSE VOLUME SOLD</a:t>
            </a:r>
          </a:p>
        </p:txBody>
      </p:sp>
      <p:pic>
        <p:nvPicPr>
          <p:cNvPr id="19" name="Picture 18">
            <a:extLst>
              <a:ext uri="{FF2B5EF4-FFF2-40B4-BE49-F238E27FC236}">
                <a16:creationId xmlns:a16="http://schemas.microsoft.com/office/drawing/2014/main" id="{23CE36EA-390D-35C5-3C88-7594AD619F98}"/>
              </a:ext>
            </a:extLst>
          </p:cNvPr>
          <p:cNvPicPr>
            <a:picLocks noChangeAspect="1"/>
          </p:cNvPicPr>
          <p:nvPr/>
        </p:nvPicPr>
        <p:blipFill>
          <a:blip r:embed="rId2"/>
          <a:stretch>
            <a:fillRect/>
          </a:stretch>
        </p:blipFill>
        <p:spPr>
          <a:xfrm>
            <a:off x="220887" y="1752601"/>
            <a:ext cx="11750227" cy="393799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US" sz="1200"/>
            </a:p>
          </p:txBody>
        </p:sp>
      </p:grpSp>
      <p:pic>
        <p:nvPicPr>
          <p:cNvPr id="9" name="Picture 8">
            <a:extLst>
              <a:ext uri="{FF2B5EF4-FFF2-40B4-BE49-F238E27FC236}">
                <a16:creationId xmlns:a16="http://schemas.microsoft.com/office/drawing/2014/main" id="{0CA9ABE0-2E77-63B6-7D60-500C7A1DA786}"/>
              </a:ext>
            </a:extLst>
          </p:cNvPr>
          <p:cNvPicPr>
            <a:picLocks noChangeAspect="1"/>
          </p:cNvPicPr>
          <p:nvPr/>
        </p:nvPicPr>
        <p:blipFill>
          <a:blip r:embed="rId2"/>
          <a:stretch>
            <a:fillRect/>
          </a:stretch>
        </p:blipFill>
        <p:spPr>
          <a:xfrm>
            <a:off x="406400" y="1193800"/>
            <a:ext cx="11634618" cy="3962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US" sz="1200"/>
            </a:p>
          </p:txBody>
        </p:sp>
      </p:grpSp>
      <p:pic>
        <p:nvPicPr>
          <p:cNvPr id="21" name="Picture 20">
            <a:extLst>
              <a:ext uri="{FF2B5EF4-FFF2-40B4-BE49-F238E27FC236}">
                <a16:creationId xmlns:a16="http://schemas.microsoft.com/office/drawing/2014/main" id="{41984748-250A-34DC-EBA1-BE7AA8458DC6}"/>
              </a:ext>
            </a:extLst>
          </p:cNvPr>
          <p:cNvPicPr>
            <a:picLocks noChangeAspect="1"/>
          </p:cNvPicPr>
          <p:nvPr/>
        </p:nvPicPr>
        <p:blipFill>
          <a:blip r:embed="rId2"/>
          <a:stretch>
            <a:fillRect/>
          </a:stretch>
        </p:blipFill>
        <p:spPr>
          <a:xfrm>
            <a:off x="812800" y="635000"/>
            <a:ext cx="10716126" cy="5283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C6FC-1E62-31CA-DE9F-03967948E0C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BAA3228-B55D-94F7-8840-B05FE343EA01}"/>
              </a:ext>
            </a:extLst>
          </p:cNvPr>
          <p:cNvGrpSpPr/>
          <p:nvPr/>
        </p:nvGrpSpPr>
        <p:grpSpPr>
          <a:xfrm>
            <a:off x="0" y="4972277"/>
            <a:ext cx="191738" cy="1199923"/>
            <a:chOff x="0" y="0"/>
            <a:chExt cx="305824" cy="1913890"/>
          </a:xfrm>
        </p:grpSpPr>
        <p:sp>
          <p:nvSpPr>
            <p:cNvPr id="3" name="Freeform 3">
              <a:extLst>
                <a:ext uri="{FF2B5EF4-FFF2-40B4-BE49-F238E27FC236}">
                  <a16:creationId xmlns:a16="http://schemas.microsoft.com/office/drawing/2014/main" id="{26E2B3BD-7023-D354-6F3C-6E484FC53007}"/>
                </a:ext>
              </a:extLst>
            </p:cNvPr>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US" sz="1200"/>
            </a:p>
          </p:txBody>
        </p:sp>
      </p:grpSp>
      <p:pic>
        <p:nvPicPr>
          <p:cNvPr id="4" name="Picture 3">
            <a:extLst>
              <a:ext uri="{FF2B5EF4-FFF2-40B4-BE49-F238E27FC236}">
                <a16:creationId xmlns:a16="http://schemas.microsoft.com/office/drawing/2014/main" id="{C97D5BB0-B1CC-861F-5FE2-8C04BFED57BD}"/>
              </a:ext>
            </a:extLst>
          </p:cNvPr>
          <p:cNvPicPr>
            <a:picLocks noChangeAspect="1"/>
          </p:cNvPicPr>
          <p:nvPr/>
        </p:nvPicPr>
        <p:blipFill>
          <a:blip r:embed="rId2"/>
          <a:stretch>
            <a:fillRect/>
          </a:stretch>
        </p:blipFill>
        <p:spPr>
          <a:xfrm>
            <a:off x="831818" y="580835"/>
            <a:ext cx="10490200" cy="5564923"/>
          </a:xfrm>
          <a:prstGeom prst="rect">
            <a:avLst/>
          </a:prstGeom>
        </p:spPr>
      </p:pic>
    </p:spTree>
    <p:extLst>
      <p:ext uri="{BB962C8B-B14F-4D97-AF65-F5344CB8AC3E}">
        <p14:creationId xmlns:p14="http://schemas.microsoft.com/office/powerpoint/2010/main" val="3868318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US" sz="1200"/>
            </a:p>
          </p:txBody>
        </p:sp>
      </p:grpSp>
      <p:sp>
        <p:nvSpPr>
          <p:cNvPr id="8" name="TextBox 15">
            <a:extLst>
              <a:ext uri="{FF2B5EF4-FFF2-40B4-BE49-F238E27FC236}">
                <a16:creationId xmlns:a16="http://schemas.microsoft.com/office/drawing/2014/main" id="{0C12645D-B660-BE1C-253D-03FD9021E932}"/>
              </a:ext>
            </a:extLst>
          </p:cNvPr>
          <p:cNvSpPr txBox="1"/>
          <p:nvPr/>
        </p:nvSpPr>
        <p:spPr>
          <a:xfrm>
            <a:off x="685800" y="147173"/>
            <a:ext cx="7712170" cy="932371"/>
          </a:xfrm>
          <a:prstGeom prst="rect">
            <a:avLst/>
          </a:prstGeom>
        </p:spPr>
        <p:txBody>
          <a:bodyPr lIns="0" tIns="0" rIns="0" bIns="0" rtlCol="0" anchor="t">
            <a:spAutoFit/>
          </a:bodyPr>
          <a:lstStyle/>
          <a:p>
            <a:pPr>
              <a:lnSpc>
                <a:spcPts val="7878"/>
              </a:lnSpc>
              <a:spcBef>
                <a:spcPct val="0"/>
              </a:spcBef>
            </a:pPr>
            <a:r>
              <a:rPr lang="en-US" sz="5627" dirty="0">
                <a:solidFill>
                  <a:srgbClr val="4B4640"/>
                </a:solidFill>
                <a:latin typeface="Raleway"/>
                <a:ea typeface="Raleway"/>
                <a:cs typeface="Raleway"/>
                <a:sym typeface="Raleway"/>
              </a:rPr>
              <a:t>Insight:</a:t>
            </a:r>
          </a:p>
        </p:txBody>
      </p:sp>
      <p:sp>
        <p:nvSpPr>
          <p:cNvPr id="10" name="TextBox 9">
            <a:extLst>
              <a:ext uri="{FF2B5EF4-FFF2-40B4-BE49-F238E27FC236}">
                <a16:creationId xmlns:a16="http://schemas.microsoft.com/office/drawing/2014/main" id="{8C8F080F-D68B-7569-FB32-089657999BCB}"/>
              </a:ext>
            </a:extLst>
          </p:cNvPr>
          <p:cNvSpPr txBox="1"/>
          <p:nvPr/>
        </p:nvSpPr>
        <p:spPr>
          <a:xfrm>
            <a:off x="668867" y="1295400"/>
            <a:ext cx="8305800" cy="3785652"/>
          </a:xfrm>
          <a:prstGeom prst="rect">
            <a:avLst/>
          </a:prstGeom>
          <a:noFill/>
        </p:spPr>
        <p:txBody>
          <a:bodyPr wrap="square">
            <a:spAutoFit/>
          </a:bodyPr>
          <a:lstStyle/>
          <a:p>
            <a:r>
              <a:rPr lang="en-US" sz="2400" dirty="0">
                <a:latin typeface="UICTFontTextStyleBody"/>
              </a:rPr>
              <a:t>The analysis shows how </a:t>
            </a:r>
            <a:r>
              <a:rPr lang="en-US" sz="2400" dirty="0">
                <a:latin typeface="UICTFontTextStyleEmphasizedBody"/>
              </a:rPr>
              <a:t>location</a:t>
            </a:r>
            <a:r>
              <a:rPr lang="en-US" sz="2400" dirty="0">
                <a:latin typeface="UICTFontTextStyleBody"/>
              </a:rPr>
              <a:t>, as represented by the combined latitude and longitude values, impacts property prices. Properties clustered in the represented geographical areas exhibited </a:t>
            </a:r>
            <a:r>
              <a:rPr lang="en-US" sz="2400" dirty="0">
                <a:latin typeface="UICTFontTextStyleEmphasizedBody"/>
              </a:rPr>
              <a:t>higher prices</a:t>
            </a:r>
            <a:r>
              <a:rPr lang="en-US" sz="2400" dirty="0">
                <a:latin typeface="UICTFontTextStyleBody"/>
              </a:rPr>
              <a:t>, indicating </a:t>
            </a:r>
            <a:r>
              <a:rPr lang="en-US" sz="2400" dirty="0">
                <a:latin typeface="UICTFontTextStyleEmphasizedBody"/>
              </a:rPr>
              <a:t>premium locations</a:t>
            </a:r>
            <a:r>
              <a:rPr lang="en-US" sz="2400" dirty="0">
                <a:latin typeface="UICTFontTextStyleBody"/>
              </a:rPr>
              <a:t>.</a:t>
            </a:r>
          </a:p>
          <a:p>
            <a:endParaRPr lang="en-US" sz="2400" dirty="0">
              <a:latin typeface="UICTFontTextStyleBody"/>
            </a:endParaRPr>
          </a:p>
          <a:p>
            <a:r>
              <a:rPr lang="en-ID" sz="2400" b="0" i="0" dirty="0">
                <a:solidFill>
                  <a:srgbClr val="1D1C1D"/>
                </a:solidFill>
                <a:effectLst/>
                <a:latin typeface="Slack-Lato"/>
              </a:rPr>
              <a:t>The Southern and Eastern Metropolitan regions had more pronounced trend, this suggests that they are strongly correlated with price. This shows that these areas are more desirable, potentially due to better amenities, infrastructure, or environment.</a:t>
            </a:r>
            <a:endParaRPr lang="en-US" sz="2400" dirty="0">
              <a:latin typeface=".AppleSystemUIFon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US" sz="1200"/>
            </a:p>
          </p:txBody>
        </p:sp>
      </p:grpSp>
      <p:sp>
        <p:nvSpPr>
          <p:cNvPr id="20" name="TextBox 2">
            <a:extLst>
              <a:ext uri="{FF2B5EF4-FFF2-40B4-BE49-F238E27FC236}">
                <a16:creationId xmlns:a16="http://schemas.microsoft.com/office/drawing/2014/main" id="{2D00628A-CD96-4172-FB2F-452D96DAF19F}"/>
              </a:ext>
            </a:extLst>
          </p:cNvPr>
          <p:cNvSpPr txBox="1"/>
          <p:nvPr/>
        </p:nvSpPr>
        <p:spPr>
          <a:xfrm>
            <a:off x="2133600" y="228600"/>
            <a:ext cx="8435530" cy="738664"/>
          </a:xfrm>
          <a:prstGeom prst="rect">
            <a:avLst/>
          </a:prstGeom>
        </p:spPr>
        <p:txBody>
          <a:bodyPr wrap="square" lIns="0" tIns="0" rIns="0" bIns="0" rtlCol="0" anchor="t">
            <a:spAutoFit/>
          </a:bodyPr>
          <a:lstStyle/>
          <a:p>
            <a:pPr algn="ctr"/>
            <a:r>
              <a:rPr lang="en-US" sz="2400" dirty="0">
                <a:latin typeface="Slack-Lato"/>
              </a:rPr>
              <a:t>Effect of the sale date on price- Average property price against month and quarter</a:t>
            </a:r>
            <a:endParaRPr lang="en-US" sz="2400" dirty="0"/>
          </a:p>
        </p:txBody>
      </p:sp>
      <p:pic>
        <p:nvPicPr>
          <p:cNvPr id="21" name="Picture 20">
            <a:extLst>
              <a:ext uri="{FF2B5EF4-FFF2-40B4-BE49-F238E27FC236}">
                <a16:creationId xmlns:a16="http://schemas.microsoft.com/office/drawing/2014/main" id="{199D06B8-E1B8-7656-396F-1C48D10D00A6}"/>
              </a:ext>
            </a:extLst>
          </p:cNvPr>
          <p:cNvPicPr>
            <a:picLocks noChangeAspect="1"/>
          </p:cNvPicPr>
          <p:nvPr/>
        </p:nvPicPr>
        <p:blipFill>
          <a:blip r:embed="rId2"/>
          <a:stretch>
            <a:fillRect/>
          </a:stretch>
        </p:blipFill>
        <p:spPr>
          <a:xfrm>
            <a:off x="812800" y="1249008"/>
            <a:ext cx="10087681" cy="548199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US" sz="1200"/>
            </a:p>
          </p:txBody>
        </p:sp>
      </p:grpSp>
      <p:pic>
        <p:nvPicPr>
          <p:cNvPr id="8" name="Picture 7">
            <a:extLst>
              <a:ext uri="{FF2B5EF4-FFF2-40B4-BE49-F238E27FC236}">
                <a16:creationId xmlns:a16="http://schemas.microsoft.com/office/drawing/2014/main" id="{F05F2C42-13D3-4F5B-2AF6-2B00F0812FA9}"/>
              </a:ext>
            </a:extLst>
          </p:cNvPr>
          <p:cNvPicPr>
            <a:picLocks noChangeAspect="1"/>
          </p:cNvPicPr>
          <p:nvPr/>
        </p:nvPicPr>
        <p:blipFill>
          <a:blip r:embed="rId2"/>
          <a:stretch>
            <a:fillRect/>
          </a:stretch>
        </p:blipFill>
        <p:spPr>
          <a:xfrm>
            <a:off x="2184400" y="584200"/>
            <a:ext cx="7518400" cy="597503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US" sz="1200"/>
            </a:p>
          </p:txBody>
        </p:sp>
      </p:grpSp>
      <p:sp>
        <p:nvSpPr>
          <p:cNvPr id="20" name="TextBox 15">
            <a:extLst>
              <a:ext uri="{FF2B5EF4-FFF2-40B4-BE49-F238E27FC236}">
                <a16:creationId xmlns:a16="http://schemas.microsoft.com/office/drawing/2014/main" id="{5C98805D-1786-24A2-CEE8-E65EA0722B99}"/>
              </a:ext>
            </a:extLst>
          </p:cNvPr>
          <p:cNvSpPr txBox="1"/>
          <p:nvPr/>
        </p:nvSpPr>
        <p:spPr>
          <a:xfrm>
            <a:off x="668867" y="305217"/>
            <a:ext cx="7712170" cy="932371"/>
          </a:xfrm>
          <a:prstGeom prst="rect">
            <a:avLst/>
          </a:prstGeom>
        </p:spPr>
        <p:txBody>
          <a:bodyPr lIns="0" tIns="0" rIns="0" bIns="0" rtlCol="0" anchor="t">
            <a:spAutoFit/>
          </a:bodyPr>
          <a:lstStyle/>
          <a:p>
            <a:pPr>
              <a:lnSpc>
                <a:spcPts val="7878"/>
              </a:lnSpc>
              <a:spcBef>
                <a:spcPct val="0"/>
              </a:spcBef>
            </a:pPr>
            <a:r>
              <a:rPr lang="en-US" sz="5627" dirty="0">
                <a:solidFill>
                  <a:srgbClr val="4B4640"/>
                </a:solidFill>
                <a:latin typeface="Raleway"/>
                <a:ea typeface="Raleway"/>
                <a:cs typeface="Raleway"/>
                <a:sym typeface="Raleway"/>
              </a:rPr>
              <a:t>Insight:</a:t>
            </a:r>
          </a:p>
        </p:txBody>
      </p:sp>
      <p:sp>
        <p:nvSpPr>
          <p:cNvPr id="22" name="TextBox 21">
            <a:extLst>
              <a:ext uri="{FF2B5EF4-FFF2-40B4-BE49-F238E27FC236}">
                <a16:creationId xmlns:a16="http://schemas.microsoft.com/office/drawing/2014/main" id="{DC0E56FE-5647-1DA3-FD41-323698C38C87}"/>
              </a:ext>
            </a:extLst>
          </p:cNvPr>
          <p:cNvSpPr txBox="1"/>
          <p:nvPr/>
        </p:nvSpPr>
        <p:spPr>
          <a:xfrm>
            <a:off x="668867" y="1701800"/>
            <a:ext cx="9033933" cy="2308324"/>
          </a:xfrm>
          <a:prstGeom prst="rect">
            <a:avLst/>
          </a:prstGeom>
          <a:noFill/>
        </p:spPr>
        <p:txBody>
          <a:bodyPr wrap="square">
            <a:spAutoFit/>
          </a:bodyPr>
          <a:lstStyle/>
          <a:p>
            <a:r>
              <a:rPr lang="en-US" sz="2400" dirty="0">
                <a:latin typeface="UICTFontTextStyleBody"/>
              </a:rPr>
              <a:t>The bar charts show that the Melbourne real estate market follows a</a:t>
            </a:r>
            <a:r>
              <a:rPr lang="en-US" sz="2400" dirty="0">
                <a:latin typeface="UICTFontTextStyleEmphasizedBody"/>
              </a:rPr>
              <a:t> pattern</a:t>
            </a:r>
            <a:r>
              <a:rPr lang="en-US" sz="2400" dirty="0">
                <a:latin typeface="UICTFontTextStyleBody"/>
              </a:rPr>
              <a:t>, where </a:t>
            </a:r>
            <a:r>
              <a:rPr lang="en-US" sz="2400" dirty="0">
                <a:latin typeface="UICTFontTextStyleEmphasizedBody"/>
              </a:rPr>
              <a:t>certain times of the year</a:t>
            </a:r>
            <a:r>
              <a:rPr lang="en-US" sz="2400" dirty="0">
                <a:latin typeface="UICTFontTextStyleBody"/>
              </a:rPr>
              <a:t> see more activity and </a:t>
            </a:r>
            <a:r>
              <a:rPr lang="en-US" sz="2400" dirty="0">
                <a:latin typeface="UICTFontTextStyleEmphasizedBody"/>
              </a:rPr>
              <a:t>higher prices</a:t>
            </a:r>
            <a:r>
              <a:rPr lang="en-US" sz="2400" dirty="0">
                <a:latin typeface="UICTFontTextStyleBody"/>
              </a:rPr>
              <a:t>, while others are quieter and more stable. This can help real estate agents, developers, and investors understand </a:t>
            </a:r>
            <a:r>
              <a:rPr lang="en-US" sz="2400" dirty="0">
                <a:latin typeface="UICTFontTextStyleEmphasizedBody"/>
              </a:rPr>
              <a:t>annual trends</a:t>
            </a:r>
            <a:r>
              <a:rPr lang="en-US" sz="2400" dirty="0">
                <a:latin typeface="UICTFontTextStyleBody"/>
              </a:rPr>
              <a:t> and </a:t>
            </a:r>
            <a:r>
              <a:rPr lang="en-US" sz="2400" dirty="0">
                <a:latin typeface="UICTFontTextStyleEmphasizedBody"/>
              </a:rPr>
              <a:t>plan marketing strategies</a:t>
            </a:r>
            <a:r>
              <a:rPr lang="en-US" sz="2400" dirty="0">
                <a:latin typeface="UICTFontTextStyleBody"/>
              </a:rPr>
              <a:t> accordingly.</a:t>
            </a:r>
          </a:p>
          <a:p>
            <a:endParaRPr lang="en-US" sz="2400" dirty="0">
              <a:latin typeface="UICTFontTextStyleBod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93851E0-6B48-5857-C48D-54256D3BD910}"/>
              </a:ext>
            </a:extLst>
          </p:cNvPr>
          <p:cNvSpPr txBox="1"/>
          <p:nvPr/>
        </p:nvSpPr>
        <p:spPr>
          <a:xfrm>
            <a:off x="381000" y="228600"/>
            <a:ext cx="11430000" cy="543675"/>
          </a:xfrm>
          <a:prstGeom prst="rect">
            <a:avLst/>
          </a:prstGeom>
          <a:noFill/>
        </p:spPr>
        <p:txBody>
          <a:bodyPr wrap="square">
            <a:spAutoFit/>
          </a:bodyPr>
          <a:lstStyle/>
          <a:p>
            <a:pPr algn="ctr"/>
            <a:r>
              <a:rPr lang="en-US" sz="2933" dirty="0"/>
              <a:t>Property count trends over time in booming regions.</a:t>
            </a:r>
          </a:p>
        </p:txBody>
      </p:sp>
      <p:pic>
        <p:nvPicPr>
          <p:cNvPr id="9" name="Picture 8">
            <a:extLst>
              <a:ext uri="{FF2B5EF4-FFF2-40B4-BE49-F238E27FC236}">
                <a16:creationId xmlns:a16="http://schemas.microsoft.com/office/drawing/2014/main" id="{728298C8-7195-A791-BC39-AF18B61EE601}"/>
              </a:ext>
            </a:extLst>
          </p:cNvPr>
          <p:cNvPicPr>
            <a:picLocks noChangeAspect="1"/>
          </p:cNvPicPr>
          <p:nvPr/>
        </p:nvPicPr>
        <p:blipFill>
          <a:blip r:embed="rId2"/>
          <a:stretch>
            <a:fillRect/>
          </a:stretch>
        </p:blipFill>
        <p:spPr>
          <a:xfrm>
            <a:off x="2082800" y="1092200"/>
            <a:ext cx="7823200" cy="51757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US" sz="1200"/>
            </a:p>
          </p:txBody>
        </p:sp>
      </p:grpSp>
      <p:grpSp>
        <p:nvGrpSpPr>
          <p:cNvPr id="8" name="Group 8"/>
          <p:cNvGrpSpPr/>
          <p:nvPr/>
        </p:nvGrpSpPr>
        <p:grpSpPr>
          <a:xfrm>
            <a:off x="11564331" y="4466384"/>
            <a:ext cx="532424" cy="532424"/>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US" sz="1200"/>
            </a:p>
          </p:txBody>
        </p:sp>
      </p:grpSp>
      <p:sp>
        <p:nvSpPr>
          <p:cNvPr id="20" name="TextBox 15">
            <a:extLst>
              <a:ext uri="{FF2B5EF4-FFF2-40B4-BE49-F238E27FC236}">
                <a16:creationId xmlns:a16="http://schemas.microsoft.com/office/drawing/2014/main" id="{B96744E4-3CEB-99DE-FA61-8CC12D7A5D0A}"/>
              </a:ext>
            </a:extLst>
          </p:cNvPr>
          <p:cNvSpPr txBox="1"/>
          <p:nvPr/>
        </p:nvSpPr>
        <p:spPr>
          <a:xfrm>
            <a:off x="685800" y="147173"/>
            <a:ext cx="7712170" cy="932371"/>
          </a:xfrm>
          <a:prstGeom prst="rect">
            <a:avLst/>
          </a:prstGeom>
        </p:spPr>
        <p:txBody>
          <a:bodyPr lIns="0" tIns="0" rIns="0" bIns="0" rtlCol="0" anchor="t">
            <a:spAutoFit/>
          </a:bodyPr>
          <a:lstStyle/>
          <a:p>
            <a:pPr>
              <a:lnSpc>
                <a:spcPts val="7878"/>
              </a:lnSpc>
              <a:spcBef>
                <a:spcPct val="0"/>
              </a:spcBef>
            </a:pPr>
            <a:r>
              <a:rPr lang="en-US" sz="5627" dirty="0">
                <a:solidFill>
                  <a:srgbClr val="4B4640"/>
                </a:solidFill>
                <a:latin typeface="Raleway"/>
                <a:ea typeface="Raleway"/>
                <a:cs typeface="Raleway"/>
                <a:sym typeface="Raleway"/>
              </a:rPr>
              <a:t>Insight:</a:t>
            </a:r>
          </a:p>
        </p:txBody>
      </p:sp>
      <p:sp>
        <p:nvSpPr>
          <p:cNvPr id="22" name="TextBox 21">
            <a:extLst>
              <a:ext uri="{FF2B5EF4-FFF2-40B4-BE49-F238E27FC236}">
                <a16:creationId xmlns:a16="http://schemas.microsoft.com/office/drawing/2014/main" id="{1C7DF90C-C663-F9DE-7491-39069CB6720F}"/>
              </a:ext>
            </a:extLst>
          </p:cNvPr>
          <p:cNvSpPr txBox="1"/>
          <p:nvPr/>
        </p:nvSpPr>
        <p:spPr>
          <a:xfrm>
            <a:off x="702733" y="1495004"/>
            <a:ext cx="7366000" cy="5264133"/>
          </a:xfrm>
          <a:prstGeom prst="rect">
            <a:avLst/>
          </a:prstGeom>
          <a:noFill/>
        </p:spPr>
        <p:txBody>
          <a:bodyPr wrap="square">
            <a:spAutoFit/>
          </a:bodyPr>
          <a:lstStyle/>
          <a:p>
            <a:r>
              <a:rPr lang="en-US" sz="1867" dirty="0"/>
              <a:t>The peaks and troughs in the line chart showing booming regions indicate high and low activity months or periods, respectively.</a:t>
            </a:r>
          </a:p>
          <a:p>
            <a:br>
              <a:rPr lang="en-US" sz="1867" dirty="0"/>
            </a:br>
            <a:endParaRPr lang="en-US" sz="1867" dirty="0"/>
          </a:p>
          <a:p>
            <a:r>
              <a:rPr lang="en-US" sz="1867" dirty="0"/>
              <a:t>Southern Metropolitan shows relatively high and steady counts compared to other regions, suggesting it might be experiencing a more consistent development boom.</a:t>
            </a:r>
          </a:p>
          <a:p>
            <a:br>
              <a:rPr lang="en-US" sz="1867" dirty="0"/>
            </a:br>
            <a:endParaRPr lang="en-US" sz="1867" dirty="0"/>
          </a:p>
          <a:p>
            <a:r>
              <a:rPr lang="en-US" sz="1867" dirty="0"/>
              <a:t>Northern Metropolitan also has several peaks, indicating periods of high activity, but it fluctuates more than others.</a:t>
            </a:r>
          </a:p>
          <a:p>
            <a:endParaRPr lang="en-US" sz="1867" dirty="0"/>
          </a:p>
          <a:p>
            <a:r>
              <a:rPr lang="en-US" sz="1867" dirty="0"/>
              <a:t>By comparing average prices and property counts over time, we identified that in some regions, increased property counts were associated with rising prices, suggesting strong demand. This can be useful for buyers to plan when to purchase and for developers to know where to invest.</a:t>
            </a:r>
          </a:p>
          <a:p>
            <a:endParaRPr lang="en-US" sz="1867" dirty="0">
              <a:latin typeface=".AppleSystemUIFon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dirty="0"/>
              <a:t>Analysis method</a:t>
            </a:r>
          </a:p>
        </p:txBody>
      </p:sp>
      <p:pic>
        <p:nvPicPr>
          <p:cNvPr id="1032" name="Picture 8" descr="Melbourne's Best After-Event ...">
            <a:extLst>
              <a:ext uri="{FF2B5EF4-FFF2-40B4-BE49-F238E27FC236}">
                <a16:creationId xmlns:a16="http://schemas.microsoft.com/office/drawing/2014/main" id="{B5867E1D-C6C2-B565-FE89-05D995756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1393549"/>
            <a:ext cx="4848902" cy="322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707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381996" y="195601"/>
            <a:ext cx="7505204" cy="2197590"/>
          </a:xfrm>
        </p:spPr>
        <p:txBody>
          <a:bodyPr>
            <a:normAutofit/>
          </a:bodyPr>
          <a:lstStyle/>
          <a:p>
            <a:r>
              <a:rPr lang="en-GB" dirty="0"/>
              <a:t>Mohammad S </a:t>
            </a:r>
            <a:r>
              <a:rPr lang="en-GB" dirty="0" err="1"/>
              <a:t>Prodhania</a:t>
            </a:r>
            <a:r>
              <a:rPr lang="en-GB" dirty="0"/>
              <a:t> </a:t>
            </a:r>
            <a:br>
              <a:rPr lang="en-GB" dirty="0"/>
            </a:br>
            <a:r>
              <a:rPr lang="en-GB" dirty="0"/>
              <a:t> </a:t>
            </a:r>
          </a:p>
        </p:txBody>
      </p:sp>
      <p:sp>
        <p:nvSpPr>
          <p:cNvPr id="5" name="Text Placeholder 4">
            <a:extLst>
              <a:ext uri="{FF2B5EF4-FFF2-40B4-BE49-F238E27FC236}">
                <a16:creationId xmlns:a16="http://schemas.microsoft.com/office/drawing/2014/main" id="{D749AB50-B3A2-D848-7D7E-F662A002F639}"/>
              </a:ext>
            </a:extLst>
          </p:cNvPr>
          <p:cNvSpPr>
            <a:spLocks noGrp="1"/>
          </p:cNvSpPr>
          <p:nvPr>
            <p:ph type="body" sz="quarter" idx="13"/>
          </p:nvPr>
        </p:nvSpPr>
        <p:spPr/>
        <p:txBody>
          <a:bodyPr/>
          <a:lstStyle/>
          <a:p>
            <a:r>
              <a:rPr lang="en-GB" dirty="0"/>
              <a:t>Linear Regression</a:t>
            </a:r>
          </a:p>
          <a:p>
            <a:r>
              <a:rPr lang="en-GB" dirty="0" err="1"/>
              <a:t>HeatMap</a:t>
            </a:r>
            <a:endParaRPr lang="en-GB" dirty="0"/>
          </a:p>
        </p:txBody>
      </p:sp>
    </p:spTree>
    <p:extLst>
      <p:ext uri="{BB962C8B-B14F-4D97-AF65-F5344CB8AC3E}">
        <p14:creationId xmlns:p14="http://schemas.microsoft.com/office/powerpoint/2010/main" val="4151115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60" y="137160"/>
            <a:ext cx="6172200" cy="872243"/>
          </a:xfrm>
        </p:spPr>
        <p:txBody>
          <a:bodyPr/>
          <a:lstStyle/>
          <a:p>
            <a:r>
              <a:rPr lang="en-GB" cap="none" dirty="0" err="1"/>
              <a:t>DataFrame</a:t>
            </a:r>
            <a:endParaRPr lang="en-GB" cap="none" dirty="0"/>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51</a:t>
            </a:fld>
            <a:endParaRPr lang="en-US" dirty="0"/>
          </a:p>
        </p:txBody>
      </p:sp>
      <p:pic>
        <p:nvPicPr>
          <p:cNvPr id="7" name="Picture 6">
            <a:extLst>
              <a:ext uri="{FF2B5EF4-FFF2-40B4-BE49-F238E27FC236}">
                <a16:creationId xmlns:a16="http://schemas.microsoft.com/office/drawing/2014/main" id="{44BE2ED9-7D25-9D79-77FC-7C9F6CC531E9}"/>
              </a:ext>
            </a:extLst>
          </p:cNvPr>
          <p:cNvPicPr>
            <a:picLocks noChangeAspect="1"/>
          </p:cNvPicPr>
          <p:nvPr/>
        </p:nvPicPr>
        <p:blipFill>
          <a:blip r:embed="rId2"/>
          <a:stretch>
            <a:fillRect/>
          </a:stretch>
        </p:blipFill>
        <p:spPr>
          <a:xfrm>
            <a:off x="643439" y="1563936"/>
            <a:ext cx="5452561" cy="1914263"/>
          </a:xfrm>
          <a:prstGeom prst="rect">
            <a:avLst/>
          </a:prstGeom>
        </p:spPr>
      </p:pic>
      <p:sp>
        <p:nvSpPr>
          <p:cNvPr id="8" name="TextBox 7">
            <a:extLst>
              <a:ext uri="{FF2B5EF4-FFF2-40B4-BE49-F238E27FC236}">
                <a16:creationId xmlns:a16="http://schemas.microsoft.com/office/drawing/2014/main" id="{6F9F8085-8A34-6EAA-52C7-31CF16D310D5}"/>
              </a:ext>
            </a:extLst>
          </p:cNvPr>
          <p:cNvSpPr txBox="1"/>
          <p:nvPr/>
        </p:nvSpPr>
        <p:spPr>
          <a:xfrm>
            <a:off x="6309756" y="1563936"/>
            <a:ext cx="5452561" cy="1815882"/>
          </a:xfrm>
          <a:prstGeom prst="rect">
            <a:avLst/>
          </a:prstGeom>
          <a:noFill/>
          <a:ln>
            <a:gradFill>
              <a:gsLst>
                <a:gs pos="2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GB" sz="1400" dirty="0" err="1"/>
              <a:t>melhousing_data</a:t>
            </a:r>
            <a:r>
              <a:rPr lang="en-GB" sz="1400" dirty="0"/>
              <a:t> = </a:t>
            </a:r>
            <a:r>
              <a:rPr lang="en-GB" sz="1400" dirty="0" err="1"/>
              <a:t>melhousingclean_df</a:t>
            </a:r>
            <a:r>
              <a:rPr lang="en-GB" sz="1400" dirty="0"/>
              <a:t>[(</a:t>
            </a:r>
            <a:r>
              <a:rPr lang="en-GB" sz="1400" dirty="0" err="1"/>
              <a:t>melhousingclean_df</a:t>
            </a:r>
            <a:r>
              <a:rPr lang="en-GB" sz="1400" dirty="0">
                <a:solidFill>
                  <a:srgbClr val="0070C0"/>
                </a:solidFill>
              </a:rPr>
              <a:t>["Type"] == "h") </a:t>
            </a:r>
            <a:r>
              <a:rPr lang="en-GB" sz="1400" dirty="0"/>
              <a:t>&amp; (</a:t>
            </a:r>
            <a:r>
              <a:rPr lang="en-GB" sz="1400" dirty="0" err="1"/>
              <a:t>melhousingclean_df</a:t>
            </a:r>
            <a:r>
              <a:rPr lang="en-GB" sz="1400" dirty="0">
                <a:solidFill>
                  <a:srgbClr val="0070C0"/>
                </a:solidFill>
              </a:rPr>
              <a:t>["Rooms"] &lt;= 2</a:t>
            </a:r>
            <a:r>
              <a:rPr lang="en-GB" sz="1400" dirty="0"/>
              <a:t>) &amp; (</a:t>
            </a:r>
            <a:r>
              <a:rPr lang="en-GB" sz="1400" dirty="0" err="1"/>
              <a:t>melhousingclean_df</a:t>
            </a:r>
            <a:r>
              <a:rPr lang="en-GB" sz="1400" dirty="0">
                <a:solidFill>
                  <a:srgbClr val="0070C0"/>
                </a:solidFill>
              </a:rPr>
              <a:t>["Bedroom2"] == 2)</a:t>
            </a:r>
            <a:r>
              <a:rPr lang="en-GB" sz="1400" dirty="0"/>
              <a:t> &amp; (</a:t>
            </a:r>
            <a:r>
              <a:rPr lang="en-GB" sz="1400" dirty="0" err="1"/>
              <a:t>melhousingclean_df</a:t>
            </a:r>
            <a:r>
              <a:rPr lang="en-GB" sz="1400" dirty="0">
                <a:solidFill>
                  <a:srgbClr val="0070C0"/>
                </a:solidFill>
              </a:rPr>
              <a:t>["Car"] == 1)</a:t>
            </a:r>
            <a:r>
              <a:rPr lang="en-GB" sz="1400" dirty="0"/>
              <a:t>][["Suburb", "Type", "Distance", "Rooms", "Bedroom2", "Bathroom", "</a:t>
            </a:r>
            <a:r>
              <a:rPr lang="en-GB" sz="1400" dirty="0" err="1"/>
              <a:t>Landsize</a:t>
            </a:r>
            <a:r>
              <a:rPr lang="en-GB" sz="1400" dirty="0"/>
              <a:t>", "Car", "Price"]]</a:t>
            </a:r>
          </a:p>
          <a:p>
            <a:endParaRPr lang="en-GB" sz="1400" dirty="0"/>
          </a:p>
          <a:p>
            <a:r>
              <a:rPr lang="en-GB" sz="1400" dirty="0" err="1"/>
              <a:t>melhousing_data.head</a:t>
            </a:r>
            <a:r>
              <a:rPr lang="en-GB" sz="1400" dirty="0"/>
              <a:t>()</a:t>
            </a:r>
          </a:p>
        </p:txBody>
      </p:sp>
      <p:pic>
        <p:nvPicPr>
          <p:cNvPr id="9" name="Picture 8">
            <a:extLst>
              <a:ext uri="{FF2B5EF4-FFF2-40B4-BE49-F238E27FC236}">
                <a16:creationId xmlns:a16="http://schemas.microsoft.com/office/drawing/2014/main" id="{670FFACE-2AE7-B5AE-1FDC-D6B2457622AE}"/>
              </a:ext>
            </a:extLst>
          </p:cNvPr>
          <p:cNvPicPr>
            <a:picLocks noChangeAspect="1"/>
          </p:cNvPicPr>
          <p:nvPr/>
        </p:nvPicPr>
        <p:blipFill>
          <a:blip r:embed="rId3"/>
          <a:stretch>
            <a:fillRect/>
          </a:stretch>
        </p:blipFill>
        <p:spPr>
          <a:xfrm>
            <a:off x="5837407" y="3709117"/>
            <a:ext cx="5924910" cy="1914263"/>
          </a:xfrm>
          <a:prstGeom prst="rect">
            <a:avLst/>
          </a:prstGeom>
        </p:spPr>
      </p:pic>
      <p:sp>
        <p:nvSpPr>
          <p:cNvPr id="10" name="TextBox 9">
            <a:extLst>
              <a:ext uri="{FF2B5EF4-FFF2-40B4-BE49-F238E27FC236}">
                <a16:creationId xmlns:a16="http://schemas.microsoft.com/office/drawing/2014/main" id="{08AD1A90-6FF3-FF86-2CE4-2D1458589A5F}"/>
              </a:ext>
            </a:extLst>
          </p:cNvPr>
          <p:cNvSpPr txBox="1"/>
          <p:nvPr/>
        </p:nvSpPr>
        <p:spPr>
          <a:xfrm>
            <a:off x="298863" y="3709117"/>
            <a:ext cx="5452561" cy="1815882"/>
          </a:xfrm>
          <a:prstGeom prst="rect">
            <a:avLst/>
          </a:prstGeom>
          <a:noFill/>
          <a:ln>
            <a:gradFill>
              <a:gsLst>
                <a:gs pos="1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GB" sz="1400" dirty="0"/>
              <a:t>melhousing_data1 = </a:t>
            </a:r>
            <a:r>
              <a:rPr lang="en-GB" sz="1400" dirty="0" err="1"/>
              <a:t>melhousingclean_df</a:t>
            </a:r>
            <a:r>
              <a:rPr lang="en-GB" sz="1400" dirty="0"/>
              <a:t>[(</a:t>
            </a:r>
            <a:r>
              <a:rPr lang="en-GB" sz="1400" dirty="0" err="1"/>
              <a:t>melhousingclean_df</a:t>
            </a:r>
            <a:r>
              <a:rPr lang="en-GB" sz="1400" dirty="0">
                <a:solidFill>
                  <a:srgbClr val="0070C0"/>
                </a:solidFill>
              </a:rPr>
              <a:t>["Type"] == "u")</a:t>
            </a:r>
            <a:r>
              <a:rPr lang="en-GB" sz="1400" dirty="0"/>
              <a:t> &amp; (</a:t>
            </a:r>
            <a:r>
              <a:rPr lang="en-GB" sz="1400" dirty="0" err="1"/>
              <a:t>melhousingclean_df</a:t>
            </a:r>
            <a:r>
              <a:rPr lang="en-GB" sz="1400" dirty="0">
                <a:solidFill>
                  <a:srgbClr val="0070C0"/>
                </a:solidFill>
              </a:rPr>
              <a:t>["Rooms"] &lt;= 2)</a:t>
            </a:r>
            <a:r>
              <a:rPr lang="en-GB" sz="1400" dirty="0"/>
              <a:t> &amp; (</a:t>
            </a:r>
            <a:r>
              <a:rPr lang="en-GB" sz="1400" dirty="0" err="1"/>
              <a:t>melhousingclean_df</a:t>
            </a:r>
            <a:r>
              <a:rPr lang="en-GB" sz="1400" dirty="0">
                <a:solidFill>
                  <a:srgbClr val="0070C0"/>
                </a:solidFill>
              </a:rPr>
              <a:t>["Bedroom2"] == 2)</a:t>
            </a:r>
            <a:r>
              <a:rPr lang="en-GB" sz="1400" dirty="0"/>
              <a:t> &amp; (</a:t>
            </a:r>
            <a:r>
              <a:rPr lang="en-GB" sz="1400" dirty="0" err="1"/>
              <a:t>melhousingclean_df</a:t>
            </a:r>
            <a:r>
              <a:rPr lang="en-GB" sz="1400" dirty="0">
                <a:solidFill>
                  <a:srgbClr val="0070C0"/>
                </a:solidFill>
              </a:rPr>
              <a:t>["Car"] == 1)</a:t>
            </a:r>
            <a:r>
              <a:rPr lang="en-GB" sz="1400" dirty="0"/>
              <a:t>][["Suburb", "Type", "Distance", "Rooms", "Bedroom2", "Bathroom", "</a:t>
            </a:r>
            <a:r>
              <a:rPr lang="en-GB" sz="1400" dirty="0" err="1"/>
              <a:t>Landsize</a:t>
            </a:r>
            <a:r>
              <a:rPr lang="en-GB" sz="1400" dirty="0"/>
              <a:t>", "Car", "Price"]]</a:t>
            </a:r>
          </a:p>
          <a:p>
            <a:endParaRPr lang="en-GB" sz="1400" dirty="0"/>
          </a:p>
          <a:p>
            <a:r>
              <a:rPr lang="en-GB" sz="1400" dirty="0"/>
              <a:t>melhousing_data1.head()</a:t>
            </a:r>
          </a:p>
        </p:txBody>
      </p:sp>
    </p:spTree>
    <p:extLst>
      <p:ext uri="{BB962C8B-B14F-4D97-AF65-F5344CB8AC3E}">
        <p14:creationId xmlns:p14="http://schemas.microsoft.com/office/powerpoint/2010/main" val="2921454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59" y="137160"/>
            <a:ext cx="7428411" cy="872243"/>
          </a:xfrm>
        </p:spPr>
        <p:txBody>
          <a:bodyPr/>
          <a:lstStyle/>
          <a:p>
            <a:r>
              <a:rPr lang="en-GB" cap="none" dirty="0"/>
              <a:t>Linear Regression (Distance vs Price)</a:t>
            </a:r>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52</a:t>
            </a:fld>
            <a:endParaRPr lang="en-US" dirty="0"/>
          </a:p>
        </p:txBody>
      </p:sp>
      <p:pic>
        <p:nvPicPr>
          <p:cNvPr id="9" name="Picture 8">
            <a:extLst>
              <a:ext uri="{FF2B5EF4-FFF2-40B4-BE49-F238E27FC236}">
                <a16:creationId xmlns:a16="http://schemas.microsoft.com/office/drawing/2014/main" id="{5E4C66C2-DFCF-888A-716C-0EFDE387B4BB}"/>
              </a:ext>
            </a:extLst>
          </p:cNvPr>
          <p:cNvPicPr>
            <a:picLocks noChangeAspect="1"/>
          </p:cNvPicPr>
          <p:nvPr/>
        </p:nvPicPr>
        <p:blipFill>
          <a:blip r:embed="rId2"/>
          <a:stretch>
            <a:fillRect/>
          </a:stretch>
        </p:blipFill>
        <p:spPr>
          <a:xfrm>
            <a:off x="6108192" y="1795439"/>
            <a:ext cx="5626389" cy="4407126"/>
          </a:xfrm>
          <a:prstGeom prst="rect">
            <a:avLst/>
          </a:prstGeom>
        </p:spPr>
      </p:pic>
      <p:pic>
        <p:nvPicPr>
          <p:cNvPr id="11" name="Picture 10">
            <a:extLst>
              <a:ext uri="{FF2B5EF4-FFF2-40B4-BE49-F238E27FC236}">
                <a16:creationId xmlns:a16="http://schemas.microsoft.com/office/drawing/2014/main" id="{754F00B1-6E57-758E-17C7-35C333F3284C}"/>
              </a:ext>
            </a:extLst>
          </p:cNvPr>
          <p:cNvPicPr>
            <a:picLocks noChangeAspect="1"/>
          </p:cNvPicPr>
          <p:nvPr/>
        </p:nvPicPr>
        <p:blipFill>
          <a:blip r:embed="rId3"/>
          <a:stretch>
            <a:fillRect/>
          </a:stretch>
        </p:blipFill>
        <p:spPr>
          <a:xfrm>
            <a:off x="911352" y="1785913"/>
            <a:ext cx="5543835" cy="4426177"/>
          </a:xfrm>
          <a:prstGeom prst="rect">
            <a:avLst/>
          </a:prstGeom>
        </p:spPr>
      </p:pic>
      <p:sp>
        <p:nvSpPr>
          <p:cNvPr id="12" name="TextBox 11">
            <a:extLst>
              <a:ext uri="{FF2B5EF4-FFF2-40B4-BE49-F238E27FC236}">
                <a16:creationId xmlns:a16="http://schemas.microsoft.com/office/drawing/2014/main" id="{2874944F-6F3D-859D-8BE4-C31DED9F1E78}"/>
              </a:ext>
            </a:extLst>
          </p:cNvPr>
          <p:cNvSpPr txBox="1"/>
          <p:nvPr/>
        </p:nvSpPr>
        <p:spPr>
          <a:xfrm>
            <a:off x="911352" y="1203767"/>
            <a:ext cx="5184648" cy="584775"/>
          </a:xfrm>
          <a:prstGeom prst="rect">
            <a:avLst/>
          </a:prstGeom>
          <a:noFill/>
        </p:spPr>
        <p:txBody>
          <a:bodyPr wrap="square" rtlCol="0">
            <a:spAutoFit/>
          </a:bodyPr>
          <a:lstStyle/>
          <a:p>
            <a:r>
              <a:rPr lang="en-GB" sz="1600" dirty="0">
                <a:solidFill>
                  <a:srgbClr val="0070C0"/>
                </a:solidFill>
              </a:rPr>
              <a:t>["Type"] == "h")*, ["Rooms"] &lt;= 2</a:t>
            </a:r>
            <a:r>
              <a:rPr lang="en-GB" sz="1600" dirty="0"/>
              <a:t>),</a:t>
            </a:r>
            <a:r>
              <a:rPr lang="en-GB" sz="1600" dirty="0">
                <a:solidFill>
                  <a:srgbClr val="0070C0"/>
                </a:solidFill>
              </a:rPr>
              <a:t>["Bedroom2"] == 2), ["Car"] == 1)</a:t>
            </a:r>
            <a:endParaRPr lang="en-GB" sz="1600" dirty="0"/>
          </a:p>
        </p:txBody>
      </p:sp>
      <p:sp>
        <p:nvSpPr>
          <p:cNvPr id="13" name="TextBox 12">
            <a:extLst>
              <a:ext uri="{FF2B5EF4-FFF2-40B4-BE49-F238E27FC236}">
                <a16:creationId xmlns:a16="http://schemas.microsoft.com/office/drawing/2014/main" id="{1FB62BB0-06E3-56B8-B90E-640DA0388D03}"/>
              </a:ext>
            </a:extLst>
          </p:cNvPr>
          <p:cNvSpPr txBox="1"/>
          <p:nvPr/>
        </p:nvSpPr>
        <p:spPr>
          <a:xfrm>
            <a:off x="6288895" y="1201791"/>
            <a:ext cx="5184648" cy="584775"/>
          </a:xfrm>
          <a:prstGeom prst="rect">
            <a:avLst/>
          </a:prstGeom>
          <a:noFill/>
        </p:spPr>
        <p:txBody>
          <a:bodyPr wrap="square" rtlCol="0">
            <a:spAutoFit/>
          </a:bodyPr>
          <a:lstStyle/>
          <a:p>
            <a:r>
              <a:rPr lang="en-GB" sz="1600" dirty="0">
                <a:solidFill>
                  <a:srgbClr val="0070C0"/>
                </a:solidFill>
              </a:rPr>
              <a:t>["Type"] == “u")*, ["Rooms"] &lt;= 2</a:t>
            </a:r>
            <a:r>
              <a:rPr lang="en-GB" sz="1600" dirty="0"/>
              <a:t>),</a:t>
            </a:r>
            <a:r>
              <a:rPr lang="en-GB" sz="1600" dirty="0">
                <a:solidFill>
                  <a:srgbClr val="0070C0"/>
                </a:solidFill>
              </a:rPr>
              <a:t>["Bedroom2"] == 2), ["Car"] == 1)</a:t>
            </a:r>
            <a:endParaRPr lang="en-GB" sz="1600" dirty="0"/>
          </a:p>
        </p:txBody>
      </p:sp>
      <p:sp>
        <p:nvSpPr>
          <p:cNvPr id="14" name="TextBox 13">
            <a:extLst>
              <a:ext uri="{FF2B5EF4-FFF2-40B4-BE49-F238E27FC236}">
                <a16:creationId xmlns:a16="http://schemas.microsoft.com/office/drawing/2014/main" id="{832ECC93-B2E0-31C9-07AC-549C4A1C44F9}"/>
              </a:ext>
            </a:extLst>
          </p:cNvPr>
          <p:cNvSpPr txBox="1"/>
          <p:nvPr/>
        </p:nvSpPr>
        <p:spPr>
          <a:xfrm>
            <a:off x="3071555" y="6413230"/>
            <a:ext cx="7999610" cy="338554"/>
          </a:xfrm>
          <a:prstGeom prst="rect">
            <a:avLst/>
          </a:prstGeom>
          <a:noFill/>
        </p:spPr>
        <p:txBody>
          <a:bodyPr wrap="square" rtlCol="0">
            <a:spAutoFit/>
          </a:bodyPr>
          <a:lstStyle/>
          <a:p>
            <a:r>
              <a:rPr lang="en-GB" sz="1600" dirty="0">
                <a:solidFill>
                  <a:schemeClr val="bg1">
                    <a:lumMod val="65000"/>
                  </a:schemeClr>
                </a:solidFill>
              </a:rPr>
              <a:t>* Type: h (</a:t>
            </a:r>
            <a:r>
              <a:rPr lang="fr-FR" sz="1600" b="0" i="0" dirty="0">
                <a:solidFill>
                  <a:schemeClr val="bg1">
                    <a:lumMod val="65000"/>
                  </a:schemeClr>
                </a:solidFill>
                <a:effectLst/>
                <a:latin typeface="Inter"/>
              </a:rPr>
              <a:t>house, cottage, villa, semi, </a:t>
            </a:r>
            <a:r>
              <a:rPr lang="fr-FR" sz="1600" b="0" i="0" dirty="0" err="1">
                <a:solidFill>
                  <a:schemeClr val="bg1">
                    <a:lumMod val="65000"/>
                  </a:schemeClr>
                </a:solidFill>
                <a:effectLst/>
                <a:latin typeface="Inter"/>
              </a:rPr>
              <a:t>terrace</a:t>
            </a:r>
            <a:r>
              <a:rPr lang="en-GB" sz="1600" dirty="0">
                <a:solidFill>
                  <a:schemeClr val="bg1">
                    <a:lumMod val="65000"/>
                  </a:schemeClr>
                </a:solidFill>
              </a:rPr>
              <a:t>) Type: u(</a:t>
            </a:r>
            <a:r>
              <a:rPr lang="en-GB" sz="1600" b="0" i="0" dirty="0">
                <a:solidFill>
                  <a:schemeClr val="bg1">
                    <a:lumMod val="65000"/>
                  </a:schemeClr>
                </a:solidFill>
                <a:effectLst/>
                <a:latin typeface="Inter"/>
              </a:rPr>
              <a:t>unit, duplex</a:t>
            </a:r>
            <a:r>
              <a:rPr lang="en-GB" sz="1600" dirty="0">
                <a:solidFill>
                  <a:schemeClr val="bg1">
                    <a:lumMod val="65000"/>
                  </a:schemeClr>
                </a:solidFill>
              </a:rPr>
              <a:t>)</a:t>
            </a:r>
          </a:p>
        </p:txBody>
      </p:sp>
    </p:spTree>
    <p:extLst>
      <p:ext uri="{BB962C8B-B14F-4D97-AF65-F5344CB8AC3E}">
        <p14:creationId xmlns:p14="http://schemas.microsoft.com/office/powerpoint/2010/main" val="672113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53</a:t>
            </a:fld>
            <a:endParaRPr lang="en-US" dirty="0"/>
          </a:p>
        </p:txBody>
      </p:sp>
      <p:sp>
        <p:nvSpPr>
          <p:cNvPr id="12" name="TextBox 11">
            <a:extLst>
              <a:ext uri="{FF2B5EF4-FFF2-40B4-BE49-F238E27FC236}">
                <a16:creationId xmlns:a16="http://schemas.microsoft.com/office/drawing/2014/main" id="{2874944F-6F3D-859D-8BE4-C31DED9F1E78}"/>
              </a:ext>
            </a:extLst>
          </p:cNvPr>
          <p:cNvSpPr txBox="1"/>
          <p:nvPr/>
        </p:nvSpPr>
        <p:spPr>
          <a:xfrm>
            <a:off x="911352" y="1203767"/>
            <a:ext cx="5184648" cy="584775"/>
          </a:xfrm>
          <a:prstGeom prst="rect">
            <a:avLst/>
          </a:prstGeom>
          <a:noFill/>
        </p:spPr>
        <p:txBody>
          <a:bodyPr wrap="square" rtlCol="0">
            <a:spAutoFit/>
          </a:bodyPr>
          <a:lstStyle/>
          <a:p>
            <a:r>
              <a:rPr lang="en-GB" sz="1600" dirty="0">
                <a:solidFill>
                  <a:srgbClr val="0070C0"/>
                </a:solidFill>
              </a:rPr>
              <a:t>["Type"] == "h")*, ["Rooms"] &gt; 2</a:t>
            </a:r>
            <a:r>
              <a:rPr lang="en-GB" sz="1600" dirty="0"/>
              <a:t>),</a:t>
            </a:r>
            <a:r>
              <a:rPr lang="en-GB" sz="1600" dirty="0">
                <a:solidFill>
                  <a:srgbClr val="0070C0"/>
                </a:solidFill>
              </a:rPr>
              <a:t>["Bedroom2"] &gt; 2), ["Car"] == 1)</a:t>
            </a:r>
            <a:endParaRPr lang="en-GB" sz="1600" dirty="0"/>
          </a:p>
        </p:txBody>
      </p:sp>
      <p:sp>
        <p:nvSpPr>
          <p:cNvPr id="13" name="TextBox 12">
            <a:extLst>
              <a:ext uri="{FF2B5EF4-FFF2-40B4-BE49-F238E27FC236}">
                <a16:creationId xmlns:a16="http://schemas.microsoft.com/office/drawing/2014/main" id="{1FB62BB0-06E3-56B8-B90E-640DA0388D03}"/>
              </a:ext>
            </a:extLst>
          </p:cNvPr>
          <p:cNvSpPr txBox="1"/>
          <p:nvPr/>
        </p:nvSpPr>
        <p:spPr>
          <a:xfrm>
            <a:off x="6288895" y="1201791"/>
            <a:ext cx="5184648" cy="584775"/>
          </a:xfrm>
          <a:prstGeom prst="rect">
            <a:avLst/>
          </a:prstGeom>
          <a:noFill/>
        </p:spPr>
        <p:txBody>
          <a:bodyPr wrap="square" rtlCol="0">
            <a:spAutoFit/>
          </a:bodyPr>
          <a:lstStyle/>
          <a:p>
            <a:r>
              <a:rPr lang="en-GB" sz="1600" dirty="0">
                <a:solidFill>
                  <a:srgbClr val="0070C0"/>
                </a:solidFill>
              </a:rPr>
              <a:t>["Type"] == “u")*, ["Rooms"] &gt; 2</a:t>
            </a:r>
            <a:r>
              <a:rPr lang="en-GB" sz="1600" dirty="0"/>
              <a:t>),</a:t>
            </a:r>
            <a:r>
              <a:rPr lang="en-GB" sz="1600" dirty="0">
                <a:solidFill>
                  <a:srgbClr val="0070C0"/>
                </a:solidFill>
              </a:rPr>
              <a:t>["Bedroom2"] &gt; 2), ["Car"] == 1)</a:t>
            </a:r>
            <a:endParaRPr lang="en-GB" sz="1600" dirty="0"/>
          </a:p>
        </p:txBody>
      </p:sp>
      <p:sp>
        <p:nvSpPr>
          <p:cNvPr id="14" name="TextBox 13">
            <a:extLst>
              <a:ext uri="{FF2B5EF4-FFF2-40B4-BE49-F238E27FC236}">
                <a16:creationId xmlns:a16="http://schemas.microsoft.com/office/drawing/2014/main" id="{832ECC93-B2E0-31C9-07AC-549C4A1C44F9}"/>
              </a:ext>
            </a:extLst>
          </p:cNvPr>
          <p:cNvSpPr txBox="1"/>
          <p:nvPr/>
        </p:nvSpPr>
        <p:spPr>
          <a:xfrm>
            <a:off x="3071555" y="6413230"/>
            <a:ext cx="7999610" cy="338554"/>
          </a:xfrm>
          <a:prstGeom prst="rect">
            <a:avLst/>
          </a:prstGeom>
          <a:noFill/>
        </p:spPr>
        <p:txBody>
          <a:bodyPr wrap="square" rtlCol="0">
            <a:spAutoFit/>
          </a:bodyPr>
          <a:lstStyle/>
          <a:p>
            <a:r>
              <a:rPr lang="en-GB" sz="1600" dirty="0">
                <a:solidFill>
                  <a:schemeClr val="bg1">
                    <a:lumMod val="65000"/>
                  </a:schemeClr>
                </a:solidFill>
              </a:rPr>
              <a:t>* Type: h (</a:t>
            </a:r>
            <a:r>
              <a:rPr lang="fr-FR" sz="1600" b="0" i="0" dirty="0">
                <a:solidFill>
                  <a:schemeClr val="bg1">
                    <a:lumMod val="65000"/>
                  </a:schemeClr>
                </a:solidFill>
                <a:effectLst/>
                <a:latin typeface="Inter"/>
              </a:rPr>
              <a:t>house, cottage, villa, semi, </a:t>
            </a:r>
            <a:r>
              <a:rPr lang="fr-FR" sz="1600" b="0" i="0" dirty="0" err="1">
                <a:solidFill>
                  <a:schemeClr val="bg1">
                    <a:lumMod val="65000"/>
                  </a:schemeClr>
                </a:solidFill>
                <a:effectLst/>
                <a:latin typeface="Inter"/>
              </a:rPr>
              <a:t>terrace</a:t>
            </a:r>
            <a:r>
              <a:rPr lang="en-GB" sz="1600" dirty="0">
                <a:solidFill>
                  <a:schemeClr val="bg1">
                    <a:lumMod val="65000"/>
                  </a:schemeClr>
                </a:solidFill>
              </a:rPr>
              <a:t>) Type: u(</a:t>
            </a:r>
            <a:r>
              <a:rPr lang="en-GB" sz="1600" b="0" i="0" dirty="0">
                <a:solidFill>
                  <a:schemeClr val="bg1">
                    <a:lumMod val="65000"/>
                  </a:schemeClr>
                </a:solidFill>
                <a:effectLst/>
                <a:latin typeface="Inter"/>
              </a:rPr>
              <a:t>unit, duplex</a:t>
            </a:r>
            <a:r>
              <a:rPr lang="en-GB" sz="1600" dirty="0">
                <a:solidFill>
                  <a:schemeClr val="bg1">
                    <a:lumMod val="65000"/>
                  </a:schemeClr>
                </a:solidFill>
              </a:rPr>
              <a:t>)</a:t>
            </a:r>
          </a:p>
        </p:txBody>
      </p:sp>
      <p:pic>
        <p:nvPicPr>
          <p:cNvPr id="5" name="Picture 4">
            <a:extLst>
              <a:ext uri="{FF2B5EF4-FFF2-40B4-BE49-F238E27FC236}">
                <a16:creationId xmlns:a16="http://schemas.microsoft.com/office/drawing/2014/main" id="{76CEC38E-5BB3-7C3D-ECE0-3FC381E5A76C}"/>
              </a:ext>
            </a:extLst>
          </p:cNvPr>
          <p:cNvPicPr>
            <a:picLocks noChangeAspect="1"/>
          </p:cNvPicPr>
          <p:nvPr/>
        </p:nvPicPr>
        <p:blipFill>
          <a:blip r:embed="rId2"/>
          <a:stretch>
            <a:fillRect/>
          </a:stretch>
        </p:blipFill>
        <p:spPr>
          <a:xfrm>
            <a:off x="911352" y="1759569"/>
            <a:ext cx="5543835" cy="4445228"/>
          </a:xfrm>
          <a:prstGeom prst="rect">
            <a:avLst/>
          </a:prstGeom>
        </p:spPr>
      </p:pic>
      <p:pic>
        <p:nvPicPr>
          <p:cNvPr id="6" name="Picture 5">
            <a:extLst>
              <a:ext uri="{FF2B5EF4-FFF2-40B4-BE49-F238E27FC236}">
                <a16:creationId xmlns:a16="http://schemas.microsoft.com/office/drawing/2014/main" id="{0F4BF61F-450C-3444-6A15-E258955B13AE}"/>
              </a:ext>
            </a:extLst>
          </p:cNvPr>
          <p:cNvPicPr>
            <a:picLocks noChangeAspect="1"/>
          </p:cNvPicPr>
          <p:nvPr/>
        </p:nvPicPr>
        <p:blipFill>
          <a:blip r:embed="rId3"/>
          <a:stretch>
            <a:fillRect/>
          </a:stretch>
        </p:blipFill>
        <p:spPr>
          <a:xfrm>
            <a:off x="6288895" y="1807476"/>
            <a:ext cx="5658141" cy="4426177"/>
          </a:xfrm>
          <a:prstGeom prst="rect">
            <a:avLst/>
          </a:prstGeom>
        </p:spPr>
      </p:pic>
      <p:sp>
        <p:nvSpPr>
          <p:cNvPr id="10" name="Title 1">
            <a:extLst>
              <a:ext uri="{FF2B5EF4-FFF2-40B4-BE49-F238E27FC236}">
                <a16:creationId xmlns:a16="http://schemas.microsoft.com/office/drawing/2014/main" id="{F4CB32B7-A80A-E58F-88BA-B18495B6C8D2}"/>
              </a:ext>
            </a:extLst>
          </p:cNvPr>
          <p:cNvSpPr txBox="1">
            <a:spLocks/>
          </p:cNvSpPr>
          <p:nvPr/>
        </p:nvSpPr>
        <p:spPr>
          <a:xfrm>
            <a:off x="899159" y="137160"/>
            <a:ext cx="7428411" cy="8722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GB" cap="none"/>
              <a:t>Linear Regression (Distance vs Price)</a:t>
            </a:r>
            <a:endParaRPr lang="en-GB" cap="none" dirty="0"/>
          </a:p>
        </p:txBody>
      </p:sp>
    </p:spTree>
    <p:extLst>
      <p:ext uri="{BB962C8B-B14F-4D97-AF65-F5344CB8AC3E}">
        <p14:creationId xmlns:p14="http://schemas.microsoft.com/office/powerpoint/2010/main" val="611494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59" y="137160"/>
            <a:ext cx="7450183" cy="872243"/>
          </a:xfrm>
        </p:spPr>
        <p:txBody>
          <a:bodyPr/>
          <a:lstStyle/>
          <a:p>
            <a:r>
              <a:rPr lang="en-GB" cap="none" dirty="0"/>
              <a:t>Linear Regression (No of Rooms vs Price)</a:t>
            </a:r>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54</a:t>
            </a:fld>
            <a:endParaRPr lang="en-US" dirty="0"/>
          </a:p>
        </p:txBody>
      </p:sp>
      <p:sp>
        <p:nvSpPr>
          <p:cNvPr id="12" name="TextBox 11">
            <a:extLst>
              <a:ext uri="{FF2B5EF4-FFF2-40B4-BE49-F238E27FC236}">
                <a16:creationId xmlns:a16="http://schemas.microsoft.com/office/drawing/2014/main" id="{2874944F-6F3D-859D-8BE4-C31DED9F1E78}"/>
              </a:ext>
            </a:extLst>
          </p:cNvPr>
          <p:cNvSpPr txBox="1"/>
          <p:nvPr/>
        </p:nvSpPr>
        <p:spPr>
          <a:xfrm>
            <a:off x="911352" y="1203767"/>
            <a:ext cx="5184648" cy="338554"/>
          </a:xfrm>
          <a:prstGeom prst="rect">
            <a:avLst/>
          </a:prstGeom>
          <a:noFill/>
        </p:spPr>
        <p:txBody>
          <a:bodyPr wrap="square" rtlCol="0">
            <a:spAutoFit/>
          </a:bodyPr>
          <a:lstStyle/>
          <a:p>
            <a:r>
              <a:rPr lang="en-GB" sz="1600" dirty="0">
                <a:solidFill>
                  <a:srgbClr val="0070C0"/>
                </a:solidFill>
              </a:rPr>
              <a:t>["Type"] == "h")*, ["Car"] == 1)</a:t>
            </a:r>
            <a:endParaRPr lang="en-GB" sz="1600" dirty="0"/>
          </a:p>
        </p:txBody>
      </p:sp>
      <p:sp>
        <p:nvSpPr>
          <p:cNvPr id="13" name="TextBox 12">
            <a:extLst>
              <a:ext uri="{FF2B5EF4-FFF2-40B4-BE49-F238E27FC236}">
                <a16:creationId xmlns:a16="http://schemas.microsoft.com/office/drawing/2014/main" id="{1FB62BB0-06E3-56B8-B90E-640DA0388D03}"/>
              </a:ext>
            </a:extLst>
          </p:cNvPr>
          <p:cNvSpPr txBox="1"/>
          <p:nvPr/>
        </p:nvSpPr>
        <p:spPr>
          <a:xfrm>
            <a:off x="6288895" y="1201791"/>
            <a:ext cx="5184648" cy="338554"/>
          </a:xfrm>
          <a:prstGeom prst="rect">
            <a:avLst/>
          </a:prstGeom>
          <a:noFill/>
        </p:spPr>
        <p:txBody>
          <a:bodyPr wrap="square" rtlCol="0">
            <a:spAutoFit/>
          </a:bodyPr>
          <a:lstStyle/>
          <a:p>
            <a:r>
              <a:rPr lang="en-GB" sz="1600" dirty="0">
                <a:solidFill>
                  <a:srgbClr val="0070C0"/>
                </a:solidFill>
              </a:rPr>
              <a:t>["Type"] == “u")*, ["Car"] == 1)</a:t>
            </a:r>
            <a:endParaRPr lang="en-GB" sz="1600" dirty="0"/>
          </a:p>
        </p:txBody>
      </p:sp>
      <p:sp>
        <p:nvSpPr>
          <p:cNvPr id="14" name="TextBox 13">
            <a:extLst>
              <a:ext uri="{FF2B5EF4-FFF2-40B4-BE49-F238E27FC236}">
                <a16:creationId xmlns:a16="http://schemas.microsoft.com/office/drawing/2014/main" id="{832ECC93-B2E0-31C9-07AC-549C4A1C44F9}"/>
              </a:ext>
            </a:extLst>
          </p:cNvPr>
          <p:cNvSpPr txBox="1"/>
          <p:nvPr/>
        </p:nvSpPr>
        <p:spPr>
          <a:xfrm>
            <a:off x="3071555" y="6413230"/>
            <a:ext cx="7999610" cy="338554"/>
          </a:xfrm>
          <a:prstGeom prst="rect">
            <a:avLst/>
          </a:prstGeom>
          <a:noFill/>
        </p:spPr>
        <p:txBody>
          <a:bodyPr wrap="square" rtlCol="0">
            <a:spAutoFit/>
          </a:bodyPr>
          <a:lstStyle/>
          <a:p>
            <a:r>
              <a:rPr lang="en-GB" sz="1600" dirty="0">
                <a:solidFill>
                  <a:schemeClr val="bg1">
                    <a:lumMod val="65000"/>
                  </a:schemeClr>
                </a:solidFill>
              </a:rPr>
              <a:t>* Type: h (</a:t>
            </a:r>
            <a:r>
              <a:rPr lang="fr-FR" sz="1600" b="0" i="0" dirty="0">
                <a:solidFill>
                  <a:schemeClr val="bg1">
                    <a:lumMod val="65000"/>
                  </a:schemeClr>
                </a:solidFill>
                <a:effectLst/>
                <a:latin typeface="Inter"/>
              </a:rPr>
              <a:t>house, cottage, villa, semi, </a:t>
            </a:r>
            <a:r>
              <a:rPr lang="fr-FR" sz="1600" b="0" i="0" dirty="0" err="1">
                <a:solidFill>
                  <a:schemeClr val="bg1">
                    <a:lumMod val="65000"/>
                  </a:schemeClr>
                </a:solidFill>
                <a:effectLst/>
                <a:latin typeface="Inter"/>
              </a:rPr>
              <a:t>terrace</a:t>
            </a:r>
            <a:r>
              <a:rPr lang="en-GB" sz="1600" dirty="0">
                <a:solidFill>
                  <a:schemeClr val="bg1">
                    <a:lumMod val="65000"/>
                  </a:schemeClr>
                </a:solidFill>
              </a:rPr>
              <a:t>) Type: u(</a:t>
            </a:r>
            <a:r>
              <a:rPr lang="en-GB" sz="1600" b="0" i="0" dirty="0">
                <a:solidFill>
                  <a:schemeClr val="bg1">
                    <a:lumMod val="65000"/>
                  </a:schemeClr>
                </a:solidFill>
                <a:effectLst/>
                <a:latin typeface="Inter"/>
              </a:rPr>
              <a:t>unit, duplex</a:t>
            </a:r>
            <a:r>
              <a:rPr lang="en-GB" sz="1600" dirty="0">
                <a:solidFill>
                  <a:schemeClr val="bg1">
                    <a:lumMod val="65000"/>
                  </a:schemeClr>
                </a:solidFill>
              </a:rPr>
              <a:t>)</a:t>
            </a:r>
          </a:p>
        </p:txBody>
      </p:sp>
      <p:pic>
        <p:nvPicPr>
          <p:cNvPr id="8" name="Picture 7">
            <a:extLst>
              <a:ext uri="{FF2B5EF4-FFF2-40B4-BE49-F238E27FC236}">
                <a16:creationId xmlns:a16="http://schemas.microsoft.com/office/drawing/2014/main" id="{BB384272-6E1B-8C8D-1716-2C93D8837FAE}"/>
              </a:ext>
            </a:extLst>
          </p:cNvPr>
          <p:cNvPicPr>
            <a:picLocks noChangeAspect="1"/>
          </p:cNvPicPr>
          <p:nvPr/>
        </p:nvPicPr>
        <p:blipFill>
          <a:blip r:embed="rId2"/>
          <a:stretch>
            <a:fillRect/>
          </a:stretch>
        </p:blipFill>
        <p:spPr>
          <a:xfrm>
            <a:off x="911352" y="1750755"/>
            <a:ext cx="5486682" cy="4464279"/>
          </a:xfrm>
          <a:prstGeom prst="rect">
            <a:avLst/>
          </a:prstGeom>
        </p:spPr>
      </p:pic>
      <p:pic>
        <p:nvPicPr>
          <p:cNvPr id="11" name="Picture 10">
            <a:extLst>
              <a:ext uri="{FF2B5EF4-FFF2-40B4-BE49-F238E27FC236}">
                <a16:creationId xmlns:a16="http://schemas.microsoft.com/office/drawing/2014/main" id="{B9B248AD-2387-83E8-A1AC-F18C678B64DE}"/>
              </a:ext>
            </a:extLst>
          </p:cNvPr>
          <p:cNvPicPr>
            <a:picLocks noChangeAspect="1"/>
          </p:cNvPicPr>
          <p:nvPr/>
        </p:nvPicPr>
        <p:blipFill>
          <a:blip r:embed="rId3"/>
          <a:stretch>
            <a:fillRect/>
          </a:stretch>
        </p:blipFill>
        <p:spPr>
          <a:xfrm>
            <a:off x="6096000" y="1769805"/>
            <a:ext cx="5874052" cy="4426177"/>
          </a:xfrm>
          <a:prstGeom prst="rect">
            <a:avLst/>
          </a:prstGeom>
        </p:spPr>
      </p:pic>
    </p:spTree>
    <p:extLst>
      <p:ext uri="{BB962C8B-B14F-4D97-AF65-F5344CB8AC3E}">
        <p14:creationId xmlns:p14="http://schemas.microsoft.com/office/powerpoint/2010/main" val="4280656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59" y="137160"/>
            <a:ext cx="7450183" cy="872243"/>
          </a:xfrm>
        </p:spPr>
        <p:txBody>
          <a:bodyPr/>
          <a:lstStyle/>
          <a:p>
            <a:r>
              <a:rPr lang="en-GB" cap="none" dirty="0"/>
              <a:t>Linear Regression (No of Rooms vs Price)</a:t>
            </a:r>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55</a:t>
            </a:fld>
            <a:endParaRPr lang="en-US" dirty="0"/>
          </a:p>
        </p:txBody>
      </p:sp>
      <p:sp>
        <p:nvSpPr>
          <p:cNvPr id="12" name="TextBox 11">
            <a:extLst>
              <a:ext uri="{FF2B5EF4-FFF2-40B4-BE49-F238E27FC236}">
                <a16:creationId xmlns:a16="http://schemas.microsoft.com/office/drawing/2014/main" id="{2874944F-6F3D-859D-8BE4-C31DED9F1E78}"/>
              </a:ext>
            </a:extLst>
          </p:cNvPr>
          <p:cNvSpPr txBox="1"/>
          <p:nvPr/>
        </p:nvSpPr>
        <p:spPr>
          <a:xfrm>
            <a:off x="911352" y="1203767"/>
            <a:ext cx="5184648" cy="338554"/>
          </a:xfrm>
          <a:prstGeom prst="rect">
            <a:avLst/>
          </a:prstGeom>
          <a:noFill/>
        </p:spPr>
        <p:txBody>
          <a:bodyPr wrap="square" rtlCol="0">
            <a:spAutoFit/>
          </a:bodyPr>
          <a:lstStyle/>
          <a:p>
            <a:r>
              <a:rPr lang="en-GB" sz="1600" dirty="0">
                <a:solidFill>
                  <a:srgbClr val="0070C0"/>
                </a:solidFill>
              </a:rPr>
              <a:t>["Type"] == "h")*, ["Car"] &gt; 1)</a:t>
            </a:r>
            <a:endParaRPr lang="en-GB" sz="1600" dirty="0"/>
          </a:p>
        </p:txBody>
      </p:sp>
      <p:sp>
        <p:nvSpPr>
          <p:cNvPr id="13" name="TextBox 12">
            <a:extLst>
              <a:ext uri="{FF2B5EF4-FFF2-40B4-BE49-F238E27FC236}">
                <a16:creationId xmlns:a16="http://schemas.microsoft.com/office/drawing/2014/main" id="{1FB62BB0-06E3-56B8-B90E-640DA0388D03}"/>
              </a:ext>
            </a:extLst>
          </p:cNvPr>
          <p:cNvSpPr txBox="1"/>
          <p:nvPr/>
        </p:nvSpPr>
        <p:spPr>
          <a:xfrm>
            <a:off x="6288895" y="1201791"/>
            <a:ext cx="5184648" cy="338554"/>
          </a:xfrm>
          <a:prstGeom prst="rect">
            <a:avLst/>
          </a:prstGeom>
          <a:noFill/>
        </p:spPr>
        <p:txBody>
          <a:bodyPr wrap="square" rtlCol="0">
            <a:spAutoFit/>
          </a:bodyPr>
          <a:lstStyle/>
          <a:p>
            <a:r>
              <a:rPr lang="en-GB" sz="1600" dirty="0">
                <a:solidFill>
                  <a:srgbClr val="0070C0"/>
                </a:solidFill>
              </a:rPr>
              <a:t>["Type"] == “u")*, ["Car"] &gt; 1)</a:t>
            </a:r>
            <a:endParaRPr lang="en-GB" sz="1600" dirty="0"/>
          </a:p>
        </p:txBody>
      </p:sp>
      <p:sp>
        <p:nvSpPr>
          <p:cNvPr id="14" name="TextBox 13">
            <a:extLst>
              <a:ext uri="{FF2B5EF4-FFF2-40B4-BE49-F238E27FC236}">
                <a16:creationId xmlns:a16="http://schemas.microsoft.com/office/drawing/2014/main" id="{832ECC93-B2E0-31C9-07AC-549C4A1C44F9}"/>
              </a:ext>
            </a:extLst>
          </p:cNvPr>
          <p:cNvSpPr txBox="1"/>
          <p:nvPr/>
        </p:nvSpPr>
        <p:spPr>
          <a:xfrm>
            <a:off x="3071555" y="6413230"/>
            <a:ext cx="7999610" cy="338554"/>
          </a:xfrm>
          <a:prstGeom prst="rect">
            <a:avLst/>
          </a:prstGeom>
          <a:noFill/>
        </p:spPr>
        <p:txBody>
          <a:bodyPr wrap="square" rtlCol="0">
            <a:spAutoFit/>
          </a:bodyPr>
          <a:lstStyle/>
          <a:p>
            <a:r>
              <a:rPr lang="en-GB" sz="1600" dirty="0">
                <a:solidFill>
                  <a:schemeClr val="bg1">
                    <a:lumMod val="65000"/>
                  </a:schemeClr>
                </a:solidFill>
              </a:rPr>
              <a:t>* Type: h (</a:t>
            </a:r>
            <a:r>
              <a:rPr lang="fr-FR" sz="1600" b="0" i="0" dirty="0">
                <a:solidFill>
                  <a:schemeClr val="bg1">
                    <a:lumMod val="65000"/>
                  </a:schemeClr>
                </a:solidFill>
                <a:effectLst/>
                <a:latin typeface="Inter"/>
              </a:rPr>
              <a:t>house, cottage, villa, semi, </a:t>
            </a:r>
            <a:r>
              <a:rPr lang="fr-FR" sz="1600" b="0" i="0" dirty="0" err="1">
                <a:solidFill>
                  <a:schemeClr val="bg1">
                    <a:lumMod val="65000"/>
                  </a:schemeClr>
                </a:solidFill>
                <a:effectLst/>
                <a:latin typeface="Inter"/>
              </a:rPr>
              <a:t>terrace</a:t>
            </a:r>
            <a:r>
              <a:rPr lang="en-GB" sz="1600" dirty="0">
                <a:solidFill>
                  <a:schemeClr val="bg1">
                    <a:lumMod val="65000"/>
                  </a:schemeClr>
                </a:solidFill>
              </a:rPr>
              <a:t>) Type: u(</a:t>
            </a:r>
            <a:r>
              <a:rPr lang="en-GB" sz="1600" b="0" i="0" dirty="0">
                <a:solidFill>
                  <a:schemeClr val="bg1">
                    <a:lumMod val="65000"/>
                  </a:schemeClr>
                </a:solidFill>
                <a:effectLst/>
                <a:latin typeface="Inter"/>
              </a:rPr>
              <a:t>unit, duplex</a:t>
            </a:r>
            <a:r>
              <a:rPr lang="en-GB" sz="1600" dirty="0">
                <a:solidFill>
                  <a:schemeClr val="bg1">
                    <a:lumMod val="65000"/>
                  </a:schemeClr>
                </a:solidFill>
              </a:rPr>
              <a:t>)</a:t>
            </a:r>
          </a:p>
        </p:txBody>
      </p:sp>
      <p:pic>
        <p:nvPicPr>
          <p:cNvPr id="5" name="Picture 4">
            <a:extLst>
              <a:ext uri="{FF2B5EF4-FFF2-40B4-BE49-F238E27FC236}">
                <a16:creationId xmlns:a16="http://schemas.microsoft.com/office/drawing/2014/main" id="{60BBE82D-C915-D2D5-B8B9-CC6C445400B0}"/>
              </a:ext>
            </a:extLst>
          </p:cNvPr>
          <p:cNvPicPr>
            <a:picLocks noChangeAspect="1"/>
          </p:cNvPicPr>
          <p:nvPr/>
        </p:nvPicPr>
        <p:blipFill>
          <a:blip r:embed="rId2"/>
          <a:stretch>
            <a:fillRect/>
          </a:stretch>
        </p:blipFill>
        <p:spPr>
          <a:xfrm>
            <a:off x="899159" y="1732733"/>
            <a:ext cx="5493032" cy="4426177"/>
          </a:xfrm>
          <a:prstGeom prst="rect">
            <a:avLst/>
          </a:prstGeom>
        </p:spPr>
      </p:pic>
      <p:pic>
        <p:nvPicPr>
          <p:cNvPr id="7" name="Picture 6">
            <a:extLst>
              <a:ext uri="{FF2B5EF4-FFF2-40B4-BE49-F238E27FC236}">
                <a16:creationId xmlns:a16="http://schemas.microsoft.com/office/drawing/2014/main" id="{7FF7E884-BA8C-0A3C-0ED0-5BD3F2A69442}"/>
              </a:ext>
            </a:extLst>
          </p:cNvPr>
          <p:cNvPicPr>
            <a:picLocks noChangeAspect="1"/>
          </p:cNvPicPr>
          <p:nvPr/>
        </p:nvPicPr>
        <p:blipFill>
          <a:blip r:embed="rId3"/>
          <a:stretch>
            <a:fillRect/>
          </a:stretch>
        </p:blipFill>
        <p:spPr>
          <a:xfrm>
            <a:off x="6508458" y="1732733"/>
            <a:ext cx="5683542" cy="4476980"/>
          </a:xfrm>
          <a:prstGeom prst="rect">
            <a:avLst/>
          </a:prstGeom>
        </p:spPr>
      </p:pic>
    </p:spTree>
    <p:extLst>
      <p:ext uri="{BB962C8B-B14F-4D97-AF65-F5344CB8AC3E}">
        <p14:creationId xmlns:p14="http://schemas.microsoft.com/office/powerpoint/2010/main" val="900064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59" y="137160"/>
            <a:ext cx="8691155" cy="872243"/>
          </a:xfrm>
        </p:spPr>
        <p:txBody>
          <a:bodyPr/>
          <a:lstStyle/>
          <a:p>
            <a:r>
              <a:rPr lang="en-GB" cap="none" dirty="0" err="1"/>
              <a:t>HeatMap</a:t>
            </a:r>
            <a:r>
              <a:rPr lang="en-GB" cap="none" dirty="0"/>
              <a:t>(Property distribution Region &amp; Type)</a:t>
            </a:r>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56</a:t>
            </a:fld>
            <a:endParaRPr lang="en-US" dirty="0"/>
          </a:p>
        </p:txBody>
      </p:sp>
      <p:pic>
        <p:nvPicPr>
          <p:cNvPr id="6" name="Picture 5">
            <a:extLst>
              <a:ext uri="{FF2B5EF4-FFF2-40B4-BE49-F238E27FC236}">
                <a16:creationId xmlns:a16="http://schemas.microsoft.com/office/drawing/2014/main" id="{6B731E78-4368-7737-6204-4F42BFBB21EB}"/>
              </a:ext>
            </a:extLst>
          </p:cNvPr>
          <p:cNvPicPr>
            <a:picLocks noChangeAspect="1"/>
          </p:cNvPicPr>
          <p:nvPr/>
        </p:nvPicPr>
        <p:blipFill>
          <a:blip r:embed="rId2"/>
          <a:stretch>
            <a:fillRect/>
          </a:stretch>
        </p:blipFill>
        <p:spPr>
          <a:xfrm>
            <a:off x="777605" y="1330203"/>
            <a:ext cx="10484389" cy="4654789"/>
          </a:xfrm>
          <a:prstGeom prst="rect">
            <a:avLst/>
          </a:prstGeom>
        </p:spPr>
      </p:pic>
      <p:sp>
        <p:nvSpPr>
          <p:cNvPr id="3" name="TextBox 2">
            <a:extLst>
              <a:ext uri="{FF2B5EF4-FFF2-40B4-BE49-F238E27FC236}">
                <a16:creationId xmlns:a16="http://schemas.microsoft.com/office/drawing/2014/main" id="{320249B2-748D-67F9-4721-3ACC1794554B}"/>
              </a:ext>
            </a:extLst>
          </p:cNvPr>
          <p:cNvSpPr txBox="1"/>
          <p:nvPr/>
        </p:nvSpPr>
        <p:spPr>
          <a:xfrm>
            <a:off x="3135086" y="6052457"/>
            <a:ext cx="7162800" cy="369332"/>
          </a:xfrm>
          <a:prstGeom prst="rect">
            <a:avLst/>
          </a:prstGeom>
          <a:noFill/>
        </p:spPr>
        <p:txBody>
          <a:bodyPr wrap="square" rtlCol="0">
            <a:spAutoFit/>
          </a:bodyPr>
          <a:lstStyle/>
          <a:p>
            <a:r>
              <a:rPr lang="en-GB" dirty="0"/>
              <a:t>      h type			t type		u type</a:t>
            </a:r>
          </a:p>
        </p:txBody>
      </p:sp>
    </p:spTree>
    <p:extLst>
      <p:ext uri="{BB962C8B-B14F-4D97-AF65-F5344CB8AC3E}">
        <p14:creationId xmlns:p14="http://schemas.microsoft.com/office/powerpoint/2010/main" val="2584925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381996" y="195601"/>
            <a:ext cx="7505204" cy="2197590"/>
          </a:xfrm>
        </p:spPr>
        <p:txBody>
          <a:bodyPr>
            <a:normAutofit/>
          </a:bodyPr>
          <a:lstStyle/>
          <a:p>
            <a:r>
              <a:rPr lang="en-GB" dirty="0"/>
              <a:t>Summary findings </a:t>
            </a:r>
            <a:br>
              <a:rPr lang="en-GB" dirty="0"/>
            </a:br>
            <a:r>
              <a:rPr lang="en-GB" dirty="0"/>
              <a:t> </a:t>
            </a:r>
          </a:p>
        </p:txBody>
      </p:sp>
      <p:sp>
        <p:nvSpPr>
          <p:cNvPr id="4" name="Text Placeholder 3">
            <a:extLst>
              <a:ext uri="{FF2B5EF4-FFF2-40B4-BE49-F238E27FC236}">
                <a16:creationId xmlns:a16="http://schemas.microsoft.com/office/drawing/2014/main" id="{31FA621F-0607-34D2-BB13-B2E0D9FD7B2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747988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E9B9-8012-0B84-E67A-3003CA4B0307}"/>
              </a:ext>
            </a:extLst>
          </p:cNvPr>
          <p:cNvSpPr>
            <a:spLocks noGrp="1"/>
          </p:cNvSpPr>
          <p:nvPr>
            <p:ph type="title"/>
          </p:nvPr>
        </p:nvSpPr>
        <p:spPr>
          <a:xfrm>
            <a:off x="893064" y="18088"/>
            <a:ext cx="8297380" cy="1326514"/>
          </a:xfrm>
        </p:spPr>
        <p:txBody>
          <a:bodyPr/>
          <a:lstStyle/>
          <a:p>
            <a:r>
              <a:rPr lang="en-GB" dirty="0"/>
              <a:t>Summary Findings</a:t>
            </a:r>
          </a:p>
        </p:txBody>
      </p:sp>
      <p:sp>
        <p:nvSpPr>
          <p:cNvPr id="3" name="Text Placeholder 2">
            <a:extLst>
              <a:ext uri="{FF2B5EF4-FFF2-40B4-BE49-F238E27FC236}">
                <a16:creationId xmlns:a16="http://schemas.microsoft.com/office/drawing/2014/main" id="{DF669AF9-0F70-0875-961B-C41BE92A2D94}"/>
              </a:ext>
            </a:extLst>
          </p:cNvPr>
          <p:cNvSpPr>
            <a:spLocks noGrp="1"/>
          </p:cNvSpPr>
          <p:nvPr>
            <p:ph type="body" sz="quarter" idx="13"/>
          </p:nvPr>
        </p:nvSpPr>
        <p:spPr>
          <a:xfrm>
            <a:off x="893064" y="1344601"/>
            <a:ext cx="9546336" cy="5132397"/>
          </a:xfrm>
        </p:spPr>
        <p:txBody>
          <a:bodyPr>
            <a:normAutofit fontScale="85000" lnSpcReduction="10000"/>
          </a:bodyPr>
          <a:lstStyle/>
          <a:p>
            <a:pPr marL="457200" indent="-457200">
              <a:buAutoNum type="arabicPeriod"/>
            </a:pPr>
            <a:r>
              <a:rPr lang="en-GB" sz="1800" dirty="0">
                <a:latin typeface="Segoe UI" panose="020B0502040204020203" pitchFamily="34" charset="0"/>
              </a:rPr>
              <a:t>The biggest real estate agent in the market was </a:t>
            </a:r>
            <a:r>
              <a:rPr lang="en-GB" sz="1800" b="1" dirty="0">
                <a:latin typeface="Segoe UI" panose="020B0502040204020203" pitchFamily="34" charset="0"/>
              </a:rPr>
              <a:t>Jellies</a:t>
            </a:r>
            <a:r>
              <a:rPr lang="en-GB" sz="1800" dirty="0">
                <a:latin typeface="Segoe UI" panose="020B0502040204020203" pitchFamily="34" charset="0"/>
              </a:rPr>
              <a:t> with 1.80 b (AUD) sales and </a:t>
            </a:r>
            <a:r>
              <a:rPr lang="en-GB" sz="1800" b="1" dirty="0">
                <a:latin typeface="Segoe UI" panose="020B0502040204020203" pitchFamily="34" charset="0"/>
              </a:rPr>
              <a:t>Neilson</a:t>
            </a:r>
            <a:r>
              <a:rPr lang="en-GB" sz="1800" dirty="0">
                <a:latin typeface="Segoe UI" panose="020B0502040204020203" pitchFamily="34" charset="0"/>
              </a:rPr>
              <a:t> was the 2</a:t>
            </a:r>
            <a:r>
              <a:rPr lang="en-GB" sz="1800" baseline="30000" dirty="0">
                <a:latin typeface="Segoe UI" panose="020B0502040204020203" pitchFamily="34" charset="0"/>
              </a:rPr>
              <a:t>nd</a:t>
            </a:r>
            <a:r>
              <a:rPr lang="en-GB" sz="1800" dirty="0">
                <a:latin typeface="Segoe UI" panose="020B0502040204020203" pitchFamily="34" charset="0"/>
              </a:rPr>
              <a:t> biggest with around 1.50 b (AUD) </a:t>
            </a:r>
          </a:p>
          <a:p>
            <a:pPr marL="457200" indent="-457200">
              <a:buAutoNum type="arabicPeriod"/>
            </a:pPr>
            <a:r>
              <a:rPr lang="en-GB" sz="1800" dirty="0">
                <a:latin typeface="Segoe UI" panose="020B0502040204020203" pitchFamily="34" charset="0"/>
              </a:rPr>
              <a:t>H</a:t>
            </a:r>
            <a:r>
              <a:rPr lang="en-GB" sz="1800" dirty="0">
                <a:effectLst/>
                <a:latin typeface="Segoe UI" panose="020B0502040204020203" pitchFamily="34" charset="0"/>
              </a:rPr>
              <a:t>igh end property agent were </a:t>
            </a:r>
            <a:r>
              <a:rPr lang="en-GB" sz="1800" dirty="0" err="1">
                <a:effectLst/>
                <a:latin typeface="Segoe UI" panose="020B0502040204020203" pitchFamily="34" charset="0"/>
              </a:rPr>
              <a:t>Weast</a:t>
            </a:r>
            <a:r>
              <a:rPr lang="en-GB" sz="1800" dirty="0">
                <a:effectLst/>
                <a:latin typeface="Segoe UI" panose="020B0502040204020203" pitchFamily="34" charset="0"/>
              </a:rPr>
              <a:t> and Darras in terms of revenue in 2016-2017</a:t>
            </a:r>
            <a:endParaRPr lang="en-GB" sz="1800" dirty="0">
              <a:latin typeface="Segoe UI" panose="020B0502040204020203" pitchFamily="34" charset="0"/>
            </a:endParaRPr>
          </a:p>
          <a:p>
            <a:pPr marL="457200" indent="-457200">
              <a:buAutoNum type="arabicPeriod"/>
            </a:pPr>
            <a:r>
              <a:rPr lang="en-GB" sz="1800" dirty="0">
                <a:latin typeface="Segoe UI" panose="020B0502040204020203" pitchFamily="34" charset="0"/>
              </a:rPr>
              <a:t>Northern, Southern &amp; Eastern metropolitan were the regions where Melbourne housing was booming and average housing prices were also very high in these areas.</a:t>
            </a:r>
            <a:endParaRPr lang="en-GB" sz="1800" dirty="0">
              <a:effectLst/>
              <a:latin typeface="Segoe UI" panose="020B0502040204020203" pitchFamily="34" charset="0"/>
            </a:endParaRPr>
          </a:p>
          <a:p>
            <a:pPr marL="457200" indent="-457200">
              <a:buAutoNum type="arabicPeriod"/>
            </a:pPr>
            <a:r>
              <a:rPr lang="en-GB" sz="1800" dirty="0">
                <a:effectLst/>
                <a:latin typeface="Segoe UI" panose="020B0502040204020203" pitchFamily="34" charset="0"/>
              </a:rPr>
              <a:t>Market </a:t>
            </a:r>
            <a:r>
              <a:rPr lang="en-GB" sz="1800" dirty="0">
                <a:latin typeface="Segoe UI" panose="020B0502040204020203" pitchFamily="34" charset="0"/>
              </a:rPr>
              <a:t>was</a:t>
            </a:r>
            <a:r>
              <a:rPr lang="en-GB" sz="1800" dirty="0">
                <a:effectLst/>
                <a:latin typeface="Segoe UI" panose="020B0502040204020203" pitchFamily="34" charset="0"/>
              </a:rPr>
              <a:t> booming but prices were slowing down in 2017 comparing 2016</a:t>
            </a:r>
          </a:p>
          <a:p>
            <a:pPr marL="457200" indent="-457200">
              <a:buAutoNum type="arabicPeriod"/>
            </a:pPr>
            <a:r>
              <a:rPr lang="en-GB" sz="1800" dirty="0">
                <a:effectLst/>
                <a:latin typeface="Segoe UI" panose="020B0502040204020203" pitchFamily="34" charset="0"/>
              </a:rPr>
              <a:t>The most active segment </a:t>
            </a:r>
            <a:r>
              <a:rPr lang="en-GB" sz="1800" dirty="0">
                <a:latin typeface="Segoe UI" panose="020B0502040204020203" pitchFamily="34" charset="0"/>
              </a:rPr>
              <a:t>was </a:t>
            </a:r>
            <a:r>
              <a:rPr lang="en-GB" sz="1800" dirty="0">
                <a:effectLst/>
                <a:latin typeface="Segoe UI" panose="020B0502040204020203" pitchFamily="34" charset="0"/>
              </a:rPr>
              <a:t>house, 3-4 bedrooms, close to the CBD in the metropolitan area. Minimum budget of entrance to the market is $400K</a:t>
            </a:r>
          </a:p>
          <a:p>
            <a:pPr marL="457200" indent="-457200">
              <a:buAutoNum type="arabicPeriod"/>
            </a:pPr>
            <a:r>
              <a:rPr lang="en-GB" sz="1800" dirty="0">
                <a:latin typeface="Segoe UI" panose="020B0502040204020203" pitchFamily="34" charset="0"/>
              </a:rPr>
              <a:t>There was no strong correlation between no of rooms/car spot/type of house with Price but there is a relation we found between Price with regions </a:t>
            </a:r>
          </a:p>
          <a:p>
            <a:pPr marL="457200" indent="-457200">
              <a:buAutoNum type="arabicPeriod"/>
            </a:pPr>
            <a:r>
              <a:rPr lang="en-GB" sz="1800" dirty="0">
                <a:effectLst/>
                <a:latin typeface="Segoe UI" panose="020B0502040204020203" pitchFamily="34" charset="0"/>
              </a:rPr>
              <a:t>By comparing average prices and property counts over time, we identified that in some regions, increased property counts were associated with rising prices, suggesting strong demand. This can be useful for buyers to plan when to purchase and for developers to know where to invest.</a:t>
            </a:r>
          </a:p>
          <a:p>
            <a:endParaRPr lang="en-GB" sz="1800" dirty="0"/>
          </a:p>
        </p:txBody>
      </p:sp>
      <p:sp>
        <p:nvSpPr>
          <p:cNvPr id="4" name="Slide Number Placeholder 3">
            <a:extLst>
              <a:ext uri="{FF2B5EF4-FFF2-40B4-BE49-F238E27FC236}">
                <a16:creationId xmlns:a16="http://schemas.microsoft.com/office/drawing/2014/main" id="{C9959232-222D-4BB7-0C8A-2A5E2BD186AD}"/>
              </a:ext>
            </a:extLst>
          </p:cNvPr>
          <p:cNvSpPr>
            <a:spLocks noGrp="1"/>
          </p:cNvSpPr>
          <p:nvPr>
            <p:ph type="sldNum" sz="quarter" idx="12"/>
          </p:nvPr>
        </p:nvSpPr>
        <p:spPr/>
        <p:txBody>
          <a:bodyPr/>
          <a:lstStyle/>
          <a:p>
            <a:fld id="{B5CEABB6-07DC-46E8-9B57-56EC44A396E5}" type="slidenum">
              <a:rPr lang="en-US" smtClean="0"/>
              <a:pPr/>
              <a:t>58</a:t>
            </a:fld>
            <a:endParaRPr lang="en-US" dirty="0"/>
          </a:p>
        </p:txBody>
      </p:sp>
    </p:spTree>
    <p:extLst>
      <p:ext uri="{BB962C8B-B14F-4D97-AF65-F5344CB8AC3E}">
        <p14:creationId xmlns:p14="http://schemas.microsoft.com/office/powerpoint/2010/main" val="1630412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5" name="Text Placeholder 4">
            <a:extLst>
              <a:ext uri="{FF2B5EF4-FFF2-40B4-BE49-F238E27FC236}">
                <a16:creationId xmlns:a16="http://schemas.microsoft.com/office/drawing/2014/main" id="{ED20F915-4645-946C-452F-F5619442783A}"/>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49306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3" y="72518"/>
            <a:ext cx="10504279" cy="1326514"/>
          </a:xfrm>
        </p:spPr>
        <p:txBody>
          <a:bodyPr>
            <a:normAutofit/>
          </a:bodyPr>
          <a:lstStyle/>
          <a:p>
            <a:r>
              <a:rPr lang="en-ZA" sz="2600" dirty="0"/>
              <a:t>Method followed for analysis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
        <p:nvSpPr>
          <p:cNvPr id="6" name="Marcador de texto 5">
            <a:extLst>
              <a:ext uri="{FF2B5EF4-FFF2-40B4-BE49-F238E27FC236}">
                <a16:creationId xmlns:a16="http://schemas.microsoft.com/office/drawing/2014/main" id="{3AFBDA79-18F3-E44A-57C4-74284B1EF1DF}"/>
              </a:ext>
            </a:extLst>
          </p:cNvPr>
          <p:cNvSpPr>
            <a:spLocks noGrp="1"/>
          </p:cNvSpPr>
          <p:nvPr>
            <p:ph type="body" sz="quarter" idx="13"/>
          </p:nvPr>
        </p:nvSpPr>
        <p:spPr>
          <a:xfrm>
            <a:off x="865631" y="1713407"/>
            <a:ext cx="9170998" cy="4317274"/>
          </a:xfrm>
        </p:spPr>
        <p:txBody>
          <a:bodyPr>
            <a:noAutofit/>
          </a:bodyPr>
          <a:lstStyle/>
          <a:p>
            <a:pPr marL="457200" indent="-457200">
              <a:buFont typeface="+mj-lt"/>
              <a:buAutoNum type="arabicPeriod"/>
            </a:pPr>
            <a:r>
              <a:rPr lang="en-US" dirty="0"/>
              <a:t>Data Cleaning</a:t>
            </a:r>
          </a:p>
          <a:p>
            <a:pPr marL="457200" indent="-457200">
              <a:buFont typeface="+mj-lt"/>
              <a:buAutoNum type="arabicPeriod"/>
            </a:pPr>
            <a:r>
              <a:rPr lang="en-US" dirty="0"/>
              <a:t>Date Formatting and renaming column</a:t>
            </a:r>
          </a:p>
          <a:p>
            <a:pPr marL="457200" indent="-457200">
              <a:buFont typeface="+mj-lt"/>
              <a:buAutoNum type="arabicPeriod"/>
            </a:pPr>
            <a:r>
              <a:rPr lang="en-US" dirty="0"/>
              <a:t>Creating </a:t>
            </a:r>
            <a:r>
              <a:rPr lang="en-US" dirty="0" err="1"/>
              <a:t>DataFrame</a:t>
            </a:r>
            <a:endParaRPr lang="en-US" dirty="0"/>
          </a:p>
          <a:p>
            <a:pPr marL="457200" indent="-457200">
              <a:buFont typeface="+mj-lt"/>
              <a:buAutoNum type="arabicPeriod"/>
            </a:pPr>
            <a:r>
              <a:rPr lang="en-US" dirty="0"/>
              <a:t>Importing following libraries for the analysis</a:t>
            </a:r>
          </a:p>
          <a:p>
            <a:pPr lvl="1"/>
            <a:r>
              <a:rPr lang="en-US" dirty="0" err="1"/>
              <a:t>pathlib</a:t>
            </a:r>
            <a:endParaRPr lang="en-US" dirty="0"/>
          </a:p>
          <a:p>
            <a:pPr lvl="1"/>
            <a:r>
              <a:rPr lang="en-US" dirty="0"/>
              <a:t>pandas</a:t>
            </a:r>
          </a:p>
          <a:p>
            <a:pPr lvl="1"/>
            <a:r>
              <a:rPr lang="en-US" dirty="0" err="1"/>
              <a:t>scipy.states</a:t>
            </a:r>
            <a:endParaRPr lang="en-US" dirty="0"/>
          </a:p>
          <a:p>
            <a:pPr lvl="1"/>
            <a:r>
              <a:rPr lang="en-US" dirty="0" err="1"/>
              <a:t>matplotlib.pyplot</a:t>
            </a:r>
            <a:endParaRPr lang="en-US" dirty="0"/>
          </a:p>
          <a:p>
            <a:pPr lvl="1"/>
            <a:r>
              <a:rPr lang="en-US" dirty="0"/>
              <a:t>seaborn</a:t>
            </a:r>
          </a:p>
          <a:p>
            <a:pPr lvl="1"/>
            <a:r>
              <a:rPr lang="en-US" dirty="0" err="1"/>
              <a:t>plotly.express</a:t>
            </a: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1625129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991593" y="195601"/>
            <a:ext cx="5641897" cy="2197590"/>
          </a:xfrm>
        </p:spPr>
        <p:txBody>
          <a:bodyPr/>
          <a:lstStyle/>
          <a:p>
            <a:r>
              <a:rPr lang="en-GB" dirty="0"/>
              <a:t>Gita Natalia </a:t>
            </a:r>
          </a:p>
        </p:txBody>
      </p:sp>
      <p:sp>
        <p:nvSpPr>
          <p:cNvPr id="5" name="Text Placeholder 4">
            <a:extLst>
              <a:ext uri="{FF2B5EF4-FFF2-40B4-BE49-F238E27FC236}">
                <a16:creationId xmlns:a16="http://schemas.microsoft.com/office/drawing/2014/main" id="{8F02F474-ADEE-961A-F230-D0350275D9DD}"/>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497845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11506200" y="0"/>
            <a:ext cx="685800" cy="68580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solidFill>
          </p:spPr>
          <p:txBody>
            <a:bodyPr/>
            <a:lstStyle/>
            <a:p>
              <a:endParaRPr lang="en-GB"/>
            </a:p>
          </p:txBody>
        </p:sp>
      </p:grpSp>
      <p:sp>
        <p:nvSpPr>
          <p:cNvPr id="6" name="Freeform 6"/>
          <p:cNvSpPr/>
          <p:nvPr/>
        </p:nvSpPr>
        <p:spPr>
          <a:xfrm>
            <a:off x="479529" y="3358291"/>
            <a:ext cx="2127495" cy="1420103"/>
          </a:xfrm>
          <a:custGeom>
            <a:avLst/>
            <a:gdLst/>
            <a:ahLst/>
            <a:cxnLst/>
            <a:rect l="l" t="t" r="r" b="b"/>
            <a:pathLst>
              <a:path w="3191243" h="2130155">
                <a:moveTo>
                  <a:pt x="0" y="0"/>
                </a:moveTo>
                <a:lnTo>
                  <a:pt x="3191243" y="0"/>
                </a:lnTo>
                <a:lnTo>
                  <a:pt x="3191243" y="2130155"/>
                </a:lnTo>
                <a:lnTo>
                  <a:pt x="0" y="2130155"/>
                </a:lnTo>
                <a:lnTo>
                  <a:pt x="0" y="0"/>
                </a:lnTo>
                <a:close/>
              </a:path>
            </a:pathLst>
          </a:custGeom>
          <a:blipFill>
            <a:blip r:embed="rId2"/>
            <a:stretch>
              <a:fillRect/>
            </a:stretch>
          </a:blipFill>
        </p:spPr>
        <p:txBody>
          <a:bodyPr/>
          <a:lstStyle/>
          <a:p>
            <a:endParaRPr lang="en-GB"/>
          </a:p>
        </p:txBody>
      </p:sp>
      <p:sp>
        <p:nvSpPr>
          <p:cNvPr id="7" name="Freeform 7"/>
          <p:cNvSpPr/>
          <p:nvPr/>
        </p:nvSpPr>
        <p:spPr>
          <a:xfrm>
            <a:off x="4936861" y="3287582"/>
            <a:ext cx="2233427" cy="1490813"/>
          </a:xfrm>
          <a:custGeom>
            <a:avLst/>
            <a:gdLst/>
            <a:ahLst/>
            <a:cxnLst/>
            <a:rect l="l" t="t" r="r" b="b"/>
            <a:pathLst>
              <a:path w="3350140" h="2236219">
                <a:moveTo>
                  <a:pt x="0" y="0"/>
                </a:moveTo>
                <a:lnTo>
                  <a:pt x="3350141" y="0"/>
                </a:lnTo>
                <a:lnTo>
                  <a:pt x="3350141" y="2236219"/>
                </a:lnTo>
                <a:lnTo>
                  <a:pt x="0" y="2236219"/>
                </a:lnTo>
                <a:lnTo>
                  <a:pt x="0" y="0"/>
                </a:lnTo>
                <a:close/>
              </a:path>
            </a:pathLst>
          </a:custGeom>
          <a:blipFill>
            <a:blip r:embed="rId3"/>
            <a:stretch>
              <a:fillRect/>
            </a:stretch>
          </a:blipFill>
        </p:spPr>
        <p:txBody>
          <a:bodyPr/>
          <a:lstStyle/>
          <a:p>
            <a:endParaRPr lang="en-GB"/>
          </a:p>
        </p:txBody>
      </p:sp>
      <p:sp>
        <p:nvSpPr>
          <p:cNvPr id="8" name="Freeform 8"/>
          <p:cNvSpPr/>
          <p:nvPr/>
        </p:nvSpPr>
        <p:spPr>
          <a:xfrm>
            <a:off x="2607024" y="4778394"/>
            <a:ext cx="2329837" cy="1814976"/>
          </a:xfrm>
          <a:custGeom>
            <a:avLst/>
            <a:gdLst/>
            <a:ahLst/>
            <a:cxnLst/>
            <a:rect l="l" t="t" r="r" b="b"/>
            <a:pathLst>
              <a:path w="3494755" h="2722464">
                <a:moveTo>
                  <a:pt x="0" y="0"/>
                </a:moveTo>
                <a:lnTo>
                  <a:pt x="3494755" y="0"/>
                </a:lnTo>
                <a:lnTo>
                  <a:pt x="3494755" y="2722464"/>
                </a:lnTo>
                <a:lnTo>
                  <a:pt x="0" y="2722464"/>
                </a:lnTo>
                <a:lnTo>
                  <a:pt x="0" y="0"/>
                </a:lnTo>
                <a:close/>
              </a:path>
            </a:pathLst>
          </a:custGeom>
          <a:blipFill>
            <a:blip r:embed="rId4"/>
            <a:stretch>
              <a:fillRect/>
            </a:stretch>
          </a:blipFill>
        </p:spPr>
        <p:txBody>
          <a:bodyPr/>
          <a:lstStyle/>
          <a:p>
            <a:endParaRPr lang="en-GB"/>
          </a:p>
        </p:txBody>
      </p:sp>
      <p:sp>
        <p:nvSpPr>
          <p:cNvPr id="9" name="Freeform 9"/>
          <p:cNvSpPr/>
          <p:nvPr/>
        </p:nvSpPr>
        <p:spPr>
          <a:xfrm>
            <a:off x="7170288" y="4734005"/>
            <a:ext cx="1998865" cy="1676467"/>
          </a:xfrm>
          <a:custGeom>
            <a:avLst/>
            <a:gdLst/>
            <a:ahLst/>
            <a:cxnLst/>
            <a:rect l="l" t="t" r="r" b="b"/>
            <a:pathLst>
              <a:path w="2998297" h="2514701">
                <a:moveTo>
                  <a:pt x="0" y="0"/>
                </a:moveTo>
                <a:lnTo>
                  <a:pt x="2998297" y="0"/>
                </a:lnTo>
                <a:lnTo>
                  <a:pt x="2998297" y="2514701"/>
                </a:lnTo>
                <a:lnTo>
                  <a:pt x="0" y="2514701"/>
                </a:lnTo>
                <a:lnTo>
                  <a:pt x="0" y="0"/>
                </a:lnTo>
                <a:close/>
              </a:path>
            </a:pathLst>
          </a:custGeom>
          <a:blipFill>
            <a:blip r:embed="rId5"/>
            <a:stretch>
              <a:fillRect/>
            </a:stretch>
          </a:blipFill>
        </p:spPr>
        <p:txBody>
          <a:bodyPr/>
          <a:lstStyle/>
          <a:p>
            <a:endParaRPr lang="en-GB"/>
          </a:p>
        </p:txBody>
      </p:sp>
      <p:sp>
        <p:nvSpPr>
          <p:cNvPr id="10" name="Freeform 10"/>
          <p:cNvSpPr/>
          <p:nvPr/>
        </p:nvSpPr>
        <p:spPr>
          <a:xfrm>
            <a:off x="9169153" y="3250750"/>
            <a:ext cx="2161393" cy="1483255"/>
          </a:xfrm>
          <a:custGeom>
            <a:avLst/>
            <a:gdLst/>
            <a:ahLst/>
            <a:cxnLst/>
            <a:rect l="l" t="t" r="r" b="b"/>
            <a:pathLst>
              <a:path w="3242089" h="2224883">
                <a:moveTo>
                  <a:pt x="0" y="0"/>
                </a:moveTo>
                <a:lnTo>
                  <a:pt x="3242089" y="0"/>
                </a:lnTo>
                <a:lnTo>
                  <a:pt x="3242089" y="2224883"/>
                </a:lnTo>
                <a:lnTo>
                  <a:pt x="0" y="2224883"/>
                </a:lnTo>
                <a:lnTo>
                  <a:pt x="0" y="0"/>
                </a:lnTo>
                <a:close/>
              </a:path>
            </a:pathLst>
          </a:custGeom>
          <a:blipFill>
            <a:blip r:embed="rId6"/>
            <a:stretch>
              <a:fillRect/>
            </a:stretch>
          </a:blipFill>
        </p:spPr>
        <p:txBody>
          <a:bodyPr/>
          <a:lstStyle/>
          <a:p>
            <a:endParaRPr lang="en-GB"/>
          </a:p>
        </p:txBody>
      </p:sp>
      <p:sp>
        <p:nvSpPr>
          <p:cNvPr id="11" name="TextBox 11"/>
          <p:cNvSpPr txBox="1"/>
          <p:nvPr/>
        </p:nvSpPr>
        <p:spPr>
          <a:xfrm>
            <a:off x="1066800" y="979513"/>
            <a:ext cx="9993085" cy="1163395"/>
          </a:xfrm>
          <a:prstGeom prst="rect">
            <a:avLst/>
          </a:prstGeom>
        </p:spPr>
        <p:txBody>
          <a:bodyPr wrap="square" lIns="0" tIns="0" rIns="0" bIns="0" rtlCol="0" anchor="t">
            <a:spAutoFit/>
          </a:bodyPr>
          <a:lstStyle/>
          <a:p>
            <a:pPr>
              <a:lnSpc>
                <a:spcPct val="90000"/>
              </a:lnSpc>
              <a:spcBef>
                <a:spcPct val="0"/>
              </a:spcBef>
            </a:pPr>
            <a:r>
              <a:rPr lang="en-US" sz="2800" b="1" cap="all" dirty="0">
                <a:latin typeface="+mj-lt"/>
                <a:ea typeface="+mj-ea"/>
                <a:cs typeface="+mj-cs"/>
                <a:sym typeface="Raleway Heavy"/>
              </a:rPr>
              <a:t>MELBOURNE PROPERTY AGENTS PERFORMANCE, TOTAL HOUSE SOLD, PRICE DISTRIBUTION</a:t>
            </a:r>
          </a:p>
          <a:p>
            <a:pPr>
              <a:lnSpc>
                <a:spcPct val="90000"/>
              </a:lnSpc>
              <a:spcBef>
                <a:spcPct val="0"/>
              </a:spcBef>
            </a:pPr>
            <a:r>
              <a:rPr lang="en-US" sz="2800" b="1" cap="all" dirty="0">
                <a:latin typeface="+mj-lt"/>
                <a:ea typeface="+mj-ea"/>
                <a:cs typeface="+mj-cs"/>
                <a:sym typeface="Raleway Heavy"/>
              </a:rPr>
              <a:t>2016-2017</a:t>
            </a:r>
          </a:p>
        </p:txBody>
      </p:sp>
      <p:sp>
        <p:nvSpPr>
          <p:cNvPr id="12" name="TextBox 12"/>
          <p:cNvSpPr txBox="1"/>
          <p:nvPr/>
        </p:nvSpPr>
        <p:spPr>
          <a:xfrm>
            <a:off x="11564650" y="122010"/>
            <a:ext cx="568900" cy="395429"/>
          </a:xfrm>
          <a:prstGeom prst="rect">
            <a:avLst/>
          </a:prstGeom>
        </p:spPr>
        <p:txBody>
          <a:bodyPr lIns="0" tIns="0" rIns="0" bIns="0" rtlCol="0" anchor="t">
            <a:spAutoFit/>
          </a:bodyPr>
          <a:lstStyle/>
          <a:p>
            <a:pPr algn="ctr">
              <a:lnSpc>
                <a:spcPts val="3299"/>
              </a:lnSpc>
              <a:spcBef>
                <a:spcPct val="0"/>
              </a:spcBef>
            </a:pPr>
            <a:r>
              <a:rPr lang="en-US" sz="2357" b="1">
                <a:solidFill>
                  <a:srgbClr val="FFFFFF"/>
                </a:solidFill>
                <a:latin typeface="Open Sans Bold"/>
                <a:ea typeface="Open Sans Bold"/>
                <a:cs typeface="Open Sans Bold"/>
                <a:sym typeface="Open Sans Bold"/>
              </a:rPr>
              <a:t>01</a:t>
            </a:r>
          </a:p>
        </p:txBody>
      </p:sp>
      <p:sp>
        <p:nvSpPr>
          <p:cNvPr id="13" name="TextBox 13"/>
          <p:cNvSpPr txBox="1"/>
          <p:nvPr/>
        </p:nvSpPr>
        <p:spPr>
          <a:xfrm>
            <a:off x="409663" y="4816491"/>
            <a:ext cx="2134443" cy="144142"/>
          </a:xfrm>
          <a:prstGeom prst="rect">
            <a:avLst/>
          </a:prstGeom>
        </p:spPr>
        <p:txBody>
          <a:bodyPr lIns="0" tIns="0" rIns="0" bIns="0" rtlCol="0" anchor="t">
            <a:spAutoFit/>
          </a:bodyPr>
          <a:lstStyle/>
          <a:p>
            <a:pPr algn="ctr">
              <a:lnSpc>
                <a:spcPts val="1213"/>
              </a:lnSpc>
              <a:spcBef>
                <a:spcPct val="0"/>
              </a:spcBef>
            </a:pPr>
            <a:r>
              <a:rPr lang="en-US" sz="867" spc="633">
                <a:solidFill>
                  <a:srgbClr val="BE946F"/>
                </a:solidFill>
                <a:latin typeface="Open Sans"/>
                <a:ea typeface="Open Sans"/>
                <a:cs typeface="Open Sans"/>
                <a:sym typeface="Open Sans"/>
              </a:rPr>
              <a:t>FLINDER STATION</a:t>
            </a:r>
          </a:p>
        </p:txBody>
      </p:sp>
      <p:sp>
        <p:nvSpPr>
          <p:cNvPr id="14" name="TextBox 14"/>
          <p:cNvSpPr txBox="1"/>
          <p:nvPr/>
        </p:nvSpPr>
        <p:spPr>
          <a:xfrm>
            <a:off x="4827697" y="4800828"/>
            <a:ext cx="2342591" cy="167738"/>
          </a:xfrm>
          <a:prstGeom prst="rect">
            <a:avLst/>
          </a:prstGeom>
        </p:spPr>
        <p:txBody>
          <a:bodyPr lIns="0" tIns="0" rIns="0" bIns="0" rtlCol="0" anchor="t">
            <a:spAutoFit/>
          </a:bodyPr>
          <a:lstStyle/>
          <a:p>
            <a:pPr algn="ctr">
              <a:lnSpc>
                <a:spcPts val="1400"/>
              </a:lnSpc>
              <a:spcBef>
                <a:spcPct val="0"/>
              </a:spcBef>
            </a:pPr>
            <a:r>
              <a:rPr lang="en-US" sz="1000" spc="730">
                <a:solidFill>
                  <a:srgbClr val="BE946F"/>
                </a:solidFill>
                <a:latin typeface="Open Sans"/>
                <a:ea typeface="Open Sans"/>
                <a:cs typeface="Open Sans"/>
                <a:sym typeface="Open Sans"/>
              </a:rPr>
              <a:t>YARRA RIVER</a:t>
            </a:r>
          </a:p>
        </p:txBody>
      </p:sp>
      <p:sp>
        <p:nvSpPr>
          <p:cNvPr id="15" name="TextBox 15"/>
          <p:cNvSpPr txBox="1"/>
          <p:nvPr/>
        </p:nvSpPr>
        <p:spPr>
          <a:xfrm>
            <a:off x="2112185" y="2913458"/>
            <a:ext cx="7967631" cy="226793"/>
          </a:xfrm>
          <a:prstGeom prst="rect">
            <a:avLst/>
          </a:prstGeom>
        </p:spPr>
        <p:txBody>
          <a:bodyPr lIns="0" tIns="0" rIns="0" bIns="0" rtlCol="0" anchor="t">
            <a:spAutoFit/>
          </a:bodyPr>
          <a:lstStyle/>
          <a:p>
            <a:pPr algn="ctr">
              <a:lnSpc>
                <a:spcPts val="1863"/>
              </a:lnSpc>
              <a:spcBef>
                <a:spcPct val="0"/>
              </a:spcBef>
            </a:pPr>
            <a:r>
              <a:rPr lang="en-US" sz="1331" spc="971">
                <a:solidFill>
                  <a:srgbClr val="BE946F"/>
                </a:solidFill>
                <a:latin typeface="Open Sans"/>
                <a:ea typeface="Open Sans"/>
                <a:cs typeface="Open Sans"/>
                <a:sym typeface="Open Sans"/>
              </a:rPr>
              <a:t>BAR CHARTS, PIE CHARTS, BOX PLOT</a:t>
            </a:r>
          </a:p>
        </p:txBody>
      </p:sp>
      <p:sp>
        <p:nvSpPr>
          <p:cNvPr id="16" name="TextBox 16"/>
          <p:cNvSpPr txBox="1"/>
          <p:nvPr/>
        </p:nvSpPr>
        <p:spPr>
          <a:xfrm>
            <a:off x="9385053" y="4765691"/>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MELBOURNE CITY TRANSPORTATION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07762" y="932795"/>
            <a:ext cx="6417544" cy="744627"/>
          </a:xfrm>
          <a:prstGeom prst="rect">
            <a:avLst/>
          </a:prstGeom>
        </p:spPr>
        <p:txBody>
          <a:bodyPr wrap="square" lIns="0" tIns="0" rIns="0" bIns="0" rtlCol="0" anchor="t">
            <a:spAutoFit/>
          </a:bodyPr>
          <a:lstStyle/>
          <a:p>
            <a:pPr algn="ctr">
              <a:lnSpc>
                <a:spcPts val="6330"/>
              </a:lnSpc>
              <a:spcBef>
                <a:spcPct val="0"/>
              </a:spcBef>
            </a:pPr>
            <a:r>
              <a:rPr lang="en-US" sz="4000" b="1" cap="all" dirty="0">
                <a:latin typeface="+mj-lt"/>
                <a:ea typeface="+mj-ea"/>
                <a:cs typeface="+mj-cs"/>
                <a:sym typeface="Raleway"/>
              </a:rPr>
              <a:t>258</a:t>
            </a:r>
            <a:r>
              <a:rPr lang="en-US" sz="4522" dirty="0">
                <a:solidFill>
                  <a:srgbClr val="4B4640"/>
                </a:solidFill>
                <a:latin typeface="Raleway"/>
                <a:ea typeface="Raleway"/>
                <a:cs typeface="Raleway"/>
                <a:sym typeface="Raleway"/>
              </a:rPr>
              <a:t> </a:t>
            </a:r>
            <a:r>
              <a:rPr lang="en-US" sz="4000" b="1" cap="all" dirty="0">
                <a:latin typeface="+mj-lt"/>
                <a:ea typeface="+mj-ea"/>
                <a:cs typeface="+mj-cs"/>
                <a:sym typeface="Raleway"/>
              </a:rPr>
              <a:t>property agents</a:t>
            </a:r>
          </a:p>
        </p:txBody>
      </p:sp>
      <p:grpSp>
        <p:nvGrpSpPr>
          <p:cNvPr id="3" name="Group 3"/>
          <p:cNvGrpSpPr/>
          <p:nvPr/>
        </p:nvGrpSpPr>
        <p:grpSpPr>
          <a:xfrm>
            <a:off x="7000139" y="2221295"/>
            <a:ext cx="3702293" cy="698844"/>
            <a:chOff x="0" y="0"/>
            <a:chExt cx="10139288" cy="1913890"/>
          </a:xfrm>
        </p:grpSpPr>
        <p:sp>
          <p:nvSpPr>
            <p:cNvPr id="4" name="Freeform 4"/>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5" name="TextBox 5"/>
          <p:cNvSpPr txBox="1"/>
          <p:nvPr/>
        </p:nvSpPr>
        <p:spPr>
          <a:xfrm>
            <a:off x="7184239" y="2391246"/>
            <a:ext cx="3334091" cy="311945"/>
          </a:xfrm>
          <a:prstGeom prst="rect">
            <a:avLst/>
          </a:prstGeom>
        </p:spPr>
        <p:txBody>
          <a:bodyPr lIns="0" tIns="0" rIns="0" bIns="0" rtlCol="0" anchor="t">
            <a:spAutoFit/>
          </a:bodyPr>
          <a:lstStyle/>
          <a:p>
            <a:pPr algn="ctr">
              <a:lnSpc>
                <a:spcPts val="2615"/>
              </a:lnSpc>
              <a:spcBef>
                <a:spcPct val="0"/>
              </a:spcBef>
            </a:pPr>
            <a:r>
              <a:rPr lang="en-US" sz="1600" b="1" dirty="0">
                <a:solidFill>
                  <a:srgbClr val="FFFFFF"/>
                </a:solidFill>
                <a:latin typeface="Open Sans Bold"/>
                <a:ea typeface="Open Sans Bold"/>
                <a:cs typeface="Open Sans Bold"/>
                <a:sym typeface="Open Sans Bold"/>
              </a:rPr>
              <a:t>TOP 5 </a:t>
            </a:r>
            <a:r>
              <a:rPr lang="en-US" sz="1600" b="1" dirty="0">
                <a:solidFill>
                  <a:srgbClr val="FFFFFF"/>
                </a:solidFill>
                <a:ea typeface="Open Sans Bold"/>
                <a:cs typeface="Open Sans Bold"/>
                <a:sym typeface="Open Sans Bold"/>
              </a:rPr>
              <a:t>AGENTS</a:t>
            </a:r>
            <a:r>
              <a:rPr lang="en-US" sz="1600" b="1" dirty="0">
                <a:solidFill>
                  <a:srgbClr val="FFFFFF"/>
                </a:solidFill>
                <a:latin typeface="Open Sans Bold"/>
                <a:ea typeface="Open Sans Bold"/>
                <a:cs typeface="Open Sans Bold"/>
                <a:sym typeface="Open Sans Bold"/>
              </a:rPr>
              <a:t> BY REVENUE </a:t>
            </a:r>
          </a:p>
        </p:txBody>
      </p:sp>
      <p:sp>
        <p:nvSpPr>
          <p:cNvPr id="6" name="Freeform 6"/>
          <p:cNvSpPr/>
          <p:nvPr/>
        </p:nvSpPr>
        <p:spPr>
          <a:xfrm>
            <a:off x="0" y="25182"/>
            <a:ext cx="6096000" cy="6794416"/>
          </a:xfrm>
          <a:custGeom>
            <a:avLst/>
            <a:gdLst/>
            <a:ahLst/>
            <a:cxnLst/>
            <a:rect l="l" t="t" r="r" b="b"/>
            <a:pathLst>
              <a:path w="9144000" h="10191624">
                <a:moveTo>
                  <a:pt x="0" y="0"/>
                </a:moveTo>
                <a:lnTo>
                  <a:pt x="9144000" y="0"/>
                </a:lnTo>
                <a:lnTo>
                  <a:pt x="9144000" y="10191624"/>
                </a:lnTo>
                <a:lnTo>
                  <a:pt x="0" y="10191624"/>
                </a:lnTo>
                <a:lnTo>
                  <a:pt x="0" y="0"/>
                </a:lnTo>
                <a:close/>
              </a:path>
            </a:pathLst>
          </a:custGeom>
          <a:blipFill>
            <a:blip r:embed="rId2">
              <a:extLst>
                <a:ext uri="{96DAC541-7B7A-43D3-8B79-37D633B846F1}">
                  <asvg:svgBlip xmlns:asvg="http://schemas.microsoft.com/office/drawing/2016/SVG/main" r:embed="rId3"/>
                </a:ext>
              </a:extLst>
            </a:blip>
            <a:stretch>
              <a:fillRect l="-11878" b="-7"/>
            </a:stretch>
          </a:blipFill>
        </p:spPr>
        <p:txBody>
          <a:bodyPr/>
          <a:lstStyle/>
          <a:p>
            <a:endParaRPr lang="en-GB"/>
          </a:p>
        </p:txBody>
      </p:sp>
      <p:grpSp>
        <p:nvGrpSpPr>
          <p:cNvPr id="7" name="Group 7"/>
          <p:cNvGrpSpPr/>
          <p:nvPr/>
        </p:nvGrpSpPr>
        <p:grpSpPr>
          <a:xfrm>
            <a:off x="7000139" y="3104873"/>
            <a:ext cx="3702293" cy="698844"/>
            <a:chOff x="0" y="0"/>
            <a:chExt cx="10139288" cy="1913890"/>
          </a:xfrm>
        </p:grpSpPr>
        <p:sp>
          <p:nvSpPr>
            <p:cNvPr id="8" name="Freeform 8"/>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9" name="TextBox 9"/>
          <p:cNvSpPr txBox="1"/>
          <p:nvPr/>
        </p:nvSpPr>
        <p:spPr>
          <a:xfrm>
            <a:off x="7184239" y="3287523"/>
            <a:ext cx="3334091" cy="303096"/>
          </a:xfrm>
          <a:prstGeom prst="rect">
            <a:avLst/>
          </a:prstGeom>
        </p:spPr>
        <p:txBody>
          <a:bodyPr lIns="0" tIns="0" rIns="0" bIns="0" rtlCol="0" anchor="t">
            <a:spAutoFit/>
          </a:bodyPr>
          <a:lstStyle/>
          <a:p>
            <a:pPr algn="ctr">
              <a:lnSpc>
                <a:spcPts val="2615"/>
              </a:lnSpc>
              <a:spcBef>
                <a:spcPct val="0"/>
              </a:spcBef>
            </a:pPr>
            <a:r>
              <a:rPr lang="en-US" sz="1600" b="1" dirty="0">
                <a:solidFill>
                  <a:srgbClr val="FFFFFF"/>
                </a:solidFill>
                <a:latin typeface="Open Sans Bold"/>
                <a:ea typeface="Open Sans Bold"/>
                <a:cs typeface="Open Sans Bold"/>
                <a:sym typeface="Open Sans Bold"/>
              </a:rPr>
              <a:t>BOTTOM 5 AGENTS BY REVENUE</a:t>
            </a:r>
          </a:p>
        </p:txBody>
      </p:sp>
      <p:grpSp>
        <p:nvGrpSpPr>
          <p:cNvPr id="10" name="Group 10"/>
          <p:cNvGrpSpPr/>
          <p:nvPr/>
        </p:nvGrpSpPr>
        <p:grpSpPr>
          <a:xfrm>
            <a:off x="7000139" y="3987867"/>
            <a:ext cx="3702293" cy="698844"/>
            <a:chOff x="0" y="0"/>
            <a:chExt cx="10139288" cy="1913890"/>
          </a:xfrm>
        </p:grpSpPr>
        <p:sp>
          <p:nvSpPr>
            <p:cNvPr id="11" name="Freeform 11"/>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12" name="TextBox 12"/>
          <p:cNvSpPr txBox="1"/>
          <p:nvPr/>
        </p:nvSpPr>
        <p:spPr>
          <a:xfrm>
            <a:off x="7184239" y="4032317"/>
            <a:ext cx="3334091" cy="645369"/>
          </a:xfrm>
          <a:prstGeom prst="rect">
            <a:avLst/>
          </a:prstGeom>
        </p:spPr>
        <p:txBody>
          <a:bodyPr lIns="0" tIns="0" rIns="0" bIns="0" rtlCol="0" anchor="t">
            <a:spAutoFit/>
          </a:bodyPr>
          <a:lstStyle/>
          <a:p>
            <a:pPr algn="ctr">
              <a:lnSpc>
                <a:spcPts val="2615"/>
              </a:lnSpc>
              <a:spcBef>
                <a:spcPct val="0"/>
              </a:spcBef>
            </a:pPr>
            <a:r>
              <a:rPr lang="en-US" sz="1600" b="1" dirty="0">
                <a:solidFill>
                  <a:srgbClr val="FFFFFF"/>
                </a:solidFill>
                <a:latin typeface="Open Sans Bold"/>
                <a:ea typeface="Open Sans Bold"/>
                <a:cs typeface="Open Sans Bold"/>
                <a:sym typeface="Open Sans Bold"/>
              </a:rPr>
              <a:t>TOP 5 AGENTS BY HOUSE VOLUME SOLD</a:t>
            </a:r>
          </a:p>
        </p:txBody>
      </p:sp>
      <p:grpSp>
        <p:nvGrpSpPr>
          <p:cNvPr id="13" name="Group 13"/>
          <p:cNvGrpSpPr/>
          <p:nvPr/>
        </p:nvGrpSpPr>
        <p:grpSpPr>
          <a:xfrm>
            <a:off x="7000139" y="4870861"/>
            <a:ext cx="3702293" cy="698844"/>
            <a:chOff x="0" y="0"/>
            <a:chExt cx="10139288" cy="1913890"/>
          </a:xfrm>
        </p:grpSpPr>
        <p:sp>
          <p:nvSpPr>
            <p:cNvPr id="14" name="Freeform 14"/>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15" name="TextBox 15"/>
          <p:cNvSpPr txBox="1"/>
          <p:nvPr/>
        </p:nvSpPr>
        <p:spPr>
          <a:xfrm>
            <a:off x="7184239" y="4915311"/>
            <a:ext cx="3334091" cy="645369"/>
          </a:xfrm>
          <a:prstGeom prst="rect">
            <a:avLst/>
          </a:prstGeom>
        </p:spPr>
        <p:txBody>
          <a:bodyPr lIns="0" tIns="0" rIns="0" bIns="0" rtlCol="0" anchor="t">
            <a:spAutoFit/>
          </a:bodyPr>
          <a:lstStyle/>
          <a:p>
            <a:pPr algn="ctr">
              <a:lnSpc>
                <a:spcPts val="2615"/>
              </a:lnSpc>
              <a:spcBef>
                <a:spcPct val="0"/>
              </a:spcBef>
            </a:pPr>
            <a:r>
              <a:rPr lang="en-US" sz="1600" b="1" dirty="0">
                <a:solidFill>
                  <a:srgbClr val="FFFFFF"/>
                </a:solidFill>
                <a:latin typeface="Open Sans Bold"/>
                <a:ea typeface="Open Sans Bold"/>
                <a:cs typeface="Open Sans Bold"/>
                <a:sym typeface="Open Sans Bold"/>
              </a:rPr>
              <a:t>BOTTOM 5 AGENTS BY HOUSE VOLUME SOLD</a:t>
            </a:r>
          </a:p>
        </p:txBody>
      </p:sp>
    </p:spTree>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{5555F3C1-175D-44F2-86C3-96AA3C49C1A9}tf16411248_win32</Template>
  <TotalTime>353</TotalTime>
  <Words>2722</Words>
  <Application>Microsoft Macintosh PowerPoint</Application>
  <PresentationFormat>Widescreen</PresentationFormat>
  <Paragraphs>256</Paragraphs>
  <Slides>59</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.AppleSystemUIFont</vt:lpstr>
      <vt:lpstr>Arial</vt:lpstr>
      <vt:lpstr>Avenir Next LT Pro Light</vt:lpstr>
      <vt:lpstr>Calibri</vt:lpstr>
      <vt:lpstr>Inter</vt:lpstr>
      <vt:lpstr>Open Sans</vt:lpstr>
      <vt:lpstr>Open Sans Bold</vt:lpstr>
      <vt:lpstr>Open Sans Light</vt:lpstr>
      <vt:lpstr>Posterama</vt:lpstr>
      <vt:lpstr>Raleway</vt:lpstr>
      <vt:lpstr>Segoe UI</vt:lpstr>
      <vt:lpstr>Slack-Lato</vt:lpstr>
      <vt:lpstr>UICTFontTextStyleBody</vt:lpstr>
      <vt:lpstr>UICTFontTextStyleEmphasizedBody</vt:lpstr>
      <vt:lpstr>Custom</vt:lpstr>
      <vt:lpstr>Melbourne HOUSING Snapshot </vt:lpstr>
      <vt:lpstr>Overview of Melbourne housing snapshot</vt:lpstr>
      <vt:lpstr>Analysis question</vt:lpstr>
      <vt:lpstr>Critical points that were answered in the analysis</vt:lpstr>
      <vt:lpstr>Analysis method</vt:lpstr>
      <vt:lpstr>Method followed for analysis</vt:lpstr>
      <vt:lpstr>Gita Natalia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Ingrid Camacho   </vt:lpstr>
      <vt:lpstr>Market Dynamics </vt:lpstr>
      <vt:lpstr>Market Dynamics </vt:lpstr>
      <vt:lpstr>Market Dynamics </vt:lpstr>
      <vt:lpstr>TOTAL Seasonality/trends of salES </vt:lpstr>
      <vt:lpstr>Seasonality/Trends of sales per TYpe</vt:lpstr>
      <vt:lpstr>TOTAL Seasonality/Price of salES </vt:lpstr>
      <vt:lpstr>Seasonality/Trends of Price per Type Number of Rooms</vt:lpstr>
      <vt:lpstr>Seasonality/Trends of Price per Type Number of Rooms</vt:lpstr>
      <vt:lpstr>Seasonality/Trends of SALES and Price per Type Number of Rooms</vt:lpstr>
      <vt:lpstr>Prices and number of bedrooms relationship</vt:lpstr>
      <vt:lpstr>Prices and number of bedrooms relationship</vt:lpstr>
      <vt:lpstr>Wisdom Chimezie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Mohammad S Prodhania   </vt:lpstr>
      <vt:lpstr>DataFrame</vt:lpstr>
      <vt:lpstr>Linear Regression (Distance vs Price)</vt:lpstr>
      <vt:lpstr>PowerPoint Presentation</vt:lpstr>
      <vt:lpstr>Linear Regression (No of Rooms vs Price)</vt:lpstr>
      <vt:lpstr>Linear Regression (No of Rooms vs Price)</vt:lpstr>
      <vt:lpstr>HeatMap(Property distribution Region &amp; Type)</vt:lpstr>
      <vt:lpstr>Summary findings   </vt:lpstr>
      <vt:lpstr>Summary Findings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Ingrid Camacho</dc:creator>
  <cp:lastModifiedBy>Gita Natalia</cp:lastModifiedBy>
  <cp:revision>3</cp:revision>
  <dcterms:created xsi:type="dcterms:W3CDTF">2024-10-22T20:26:40Z</dcterms:created>
  <dcterms:modified xsi:type="dcterms:W3CDTF">2024-10-24T20:19:21Z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